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Raleway"/>
      <p:regular r:id="rId56"/>
      <p:bold r:id="rId57"/>
      <p:italic r:id="rId58"/>
      <p:boldItalic r:id="rId59"/>
    </p:embeddedFont>
    <p:embeddedFont>
      <p:font typeface="Roboto Medium"/>
      <p:regular r:id="rId60"/>
      <p:bold r:id="rId61"/>
      <p:italic r:id="rId62"/>
      <p:boldItalic r:id="rId63"/>
    </p:embeddedFont>
    <p:embeddedFont>
      <p:font typeface="Roboto"/>
      <p:regular r:id="rId64"/>
      <p:bold r:id="rId65"/>
      <p:italic r:id="rId66"/>
      <p:boldItalic r:id="rId67"/>
    </p:embeddedFont>
    <p:embeddedFont>
      <p:font typeface="Lato"/>
      <p:regular r:id="rId68"/>
      <p:bold r:id="rId69"/>
      <p:italic r:id="rId70"/>
      <p:boldItalic r:id="rId71"/>
    </p:embeddedFont>
    <p:embeddedFont>
      <p:font typeface="Roboto Light"/>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RobotoLight-bold.fntdata"/><Relationship Id="rId72" Type="http://schemas.openxmlformats.org/officeDocument/2006/relationships/font" Target="fonts/RobotoLight-regular.fntdata"/><Relationship Id="rId31" Type="http://schemas.openxmlformats.org/officeDocument/2006/relationships/slide" Target="slides/slide26.xml"/><Relationship Id="rId75" Type="http://schemas.openxmlformats.org/officeDocument/2006/relationships/font" Target="fonts/RobotoLight-boldItalic.fntdata"/><Relationship Id="rId30" Type="http://schemas.openxmlformats.org/officeDocument/2006/relationships/slide" Target="slides/slide25.xml"/><Relationship Id="rId74" Type="http://schemas.openxmlformats.org/officeDocument/2006/relationships/font" Target="fonts/RobotoLight-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Lato-boldItalic.fntdata"/><Relationship Id="rId70" Type="http://schemas.openxmlformats.org/officeDocument/2006/relationships/font" Target="fonts/Lato-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Medium-italic.fntdata"/><Relationship Id="rId61" Type="http://schemas.openxmlformats.org/officeDocument/2006/relationships/font" Target="fonts/RobotoMedium-bold.fntdata"/><Relationship Id="rId20" Type="http://schemas.openxmlformats.org/officeDocument/2006/relationships/slide" Target="slides/slide15.xml"/><Relationship Id="rId64" Type="http://schemas.openxmlformats.org/officeDocument/2006/relationships/font" Target="fonts/Roboto-regular.fntdata"/><Relationship Id="rId63" Type="http://schemas.openxmlformats.org/officeDocument/2006/relationships/font" Target="fonts/RobotoMedium-boldItalic.fntdata"/><Relationship Id="rId22" Type="http://schemas.openxmlformats.org/officeDocument/2006/relationships/slide" Target="slides/slide17.xml"/><Relationship Id="rId66" Type="http://schemas.openxmlformats.org/officeDocument/2006/relationships/font" Target="fonts/Roboto-italic.fntdata"/><Relationship Id="rId21" Type="http://schemas.openxmlformats.org/officeDocument/2006/relationships/slide" Target="slides/slide16.xml"/><Relationship Id="rId65" Type="http://schemas.openxmlformats.org/officeDocument/2006/relationships/font" Target="fonts/Roboto-bold.fntdata"/><Relationship Id="rId24" Type="http://schemas.openxmlformats.org/officeDocument/2006/relationships/slide" Target="slides/slide19.xml"/><Relationship Id="rId68" Type="http://schemas.openxmlformats.org/officeDocument/2006/relationships/font" Target="fonts/Lato-regular.fntdata"/><Relationship Id="rId23" Type="http://schemas.openxmlformats.org/officeDocument/2006/relationships/slide" Target="slides/slide18.xml"/><Relationship Id="rId67" Type="http://schemas.openxmlformats.org/officeDocument/2006/relationships/font" Target="fonts/Roboto-boldItalic.fntdata"/><Relationship Id="rId60" Type="http://schemas.openxmlformats.org/officeDocument/2006/relationships/font" Target="fonts/RobotoMedium-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Lato-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aleway-bold.fntdata"/><Relationship Id="rId12" Type="http://schemas.openxmlformats.org/officeDocument/2006/relationships/slide" Target="slides/slide7.xml"/><Relationship Id="rId56" Type="http://schemas.openxmlformats.org/officeDocument/2006/relationships/font" Target="fonts/Raleway-regular.fntdata"/><Relationship Id="rId15" Type="http://schemas.openxmlformats.org/officeDocument/2006/relationships/slide" Target="slides/slide10.xml"/><Relationship Id="rId59" Type="http://schemas.openxmlformats.org/officeDocument/2006/relationships/font" Target="fonts/Raleway-boldItalic.fntdata"/><Relationship Id="rId14" Type="http://schemas.openxmlformats.org/officeDocument/2006/relationships/slide" Target="slides/slide9.xml"/><Relationship Id="rId58" Type="http://schemas.openxmlformats.org/officeDocument/2006/relationships/font" Target="fonts/Raleway-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Akıllı Ekranlar: Ekranlı cihazlar, kullanıcıların alışveriş veya ürün taraması gibi yaygın kullanım durumlarında listeleri hızlı bir şekilde taramasını veya seçimlerini yapmasını kolaylaştırır.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tr"/>
              <a:t>Akıllı Hoparlörler: Bu cihazlar, kullanıcı deneyimi için eller serbest etkileşimler ve çoklu görevlerin kullanıcılar için kolay olmasını sağlayan yalnızca ses ve ses kullanır.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tr"/>
              <a:t>Akıllı Telefonlar: Telefonlar çok modludur, Akıllı Ekranlar gibi ses ve görsel etkileşimleri birleştirir, ancak hareketliliğin ek yararına sahiptir.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Google duplex ile ıo 18 de sundar ın gösterdiği asistanın ne kadar gelişmiş olduğu ve geleceğini buradan anlayabiliirz.</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461f054b7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g461f054b75_0_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Akıllı ev eylemleri oluşturma, varolan cloud altyapınız üzerinden aygıtları bağlamanızı, sorgulamanızı ve denetlemenizi sağlar. Philips Hue lambalar örnek.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Bu noktadan sonra, kullanıcı sizin Eyleminizle konuşuyor ve ona girdi veriyor. Bu konuşma, kullanıcının isteği yerine getirilene veya görüşmenin bitene kadar iki yönlü bir iletişim olarak devam eder.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Clr>
                <a:schemeClr val="dk1"/>
              </a:buClr>
              <a:buSzPts val="1100"/>
              <a:buFont typeface="Arial"/>
              <a:buNone/>
            </a:pPr>
            <a:r>
              <a:rPr lang="tr" sz="1200">
                <a:solidFill>
                  <a:schemeClr val="accent2"/>
                </a:solidFill>
                <a:latin typeface="Roboto"/>
                <a:ea typeface="Roboto"/>
                <a:cs typeface="Roboto"/>
                <a:sym typeface="Roboto"/>
              </a:rPr>
              <a:t>Bir kullanıcı Asistanla konuşur ve bir Eylem talep eder: “Sayılar hakkında bilgi edinmek istiyorum”. Asistan, kullanıcının amacını yerine getirmek için en iyi Eylemi arar ve 'Geeknum' adlı bir Eylem döndürür.</a:t>
            </a:r>
            <a:endParaRPr sz="1200">
              <a:solidFill>
                <a:schemeClr val="accent2"/>
              </a:solidFill>
              <a:latin typeface="Roboto"/>
              <a:ea typeface="Roboto"/>
              <a:cs typeface="Roboto"/>
              <a:sym typeface="Roboto"/>
            </a:endParaRPr>
          </a:p>
          <a:p>
            <a:pPr indent="0" lvl="0" marL="0" rtl="0" algn="l">
              <a:lnSpc>
                <a:spcPct val="100000"/>
              </a:lnSpc>
              <a:spcBef>
                <a:spcPts val="600"/>
              </a:spcBef>
              <a:spcAft>
                <a:spcPts val="0"/>
              </a:spcAft>
              <a:buClr>
                <a:schemeClr val="dk1"/>
              </a:buClr>
              <a:buSzPts val="1100"/>
              <a:buFont typeface="Arial"/>
              <a:buNone/>
            </a:pPr>
            <a:r>
              <a:rPr lang="tr" sz="1200">
                <a:solidFill>
                  <a:schemeClr val="accent2"/>
                </a:solidFill>
                <a:latin typeface="Roboto"/>
                <a:ea typeface="Roboto"/>
                <a:cs typeface="Roboto"/>
                <a:sym typeface="Roboto"/>
              </a:rPr>
              <a:t>Asistan, kullanıcıya Geeknum'u çağırmak isteyip istemediğini sorar ve “Evet” der. Sahnenin ardında Asistan, Eylemin gerçekleştirilmesine HTTPS POST tarafından bir istek gönderir ve Asistan'ın kullanıcılara sunacağı bir yanıt alır.</a:t>
            </a:r>
            <a:endParaRPr sz="1200">
              <a:solidFill>
                <a:schemeClr val="accent2"/>
              </a:solidFill>
              <a:latin typeface="Roboto"/>
              <a:ea typeface="Roboto"/>
              <a:cs typeface="Roboto"/>
              <a:sym typeface="Roboto"/>
            </a:endParaRPr>
          </a:p>
          <a:p>
            <a:pPr indent="0" lvl="0" marL="0" rtl="0" algn="l">
              <a:lnSpc>
                <a:spcPct val="100000"/>
              </a:lnSpc>
              <a:spcBef>
                <a:spcPts val="600"/>
              </a:spcBef>
              <a:spcAft>
                <a:spcPts val="0"/>
              </a:spcAft>
              <a:buClr>
                <a:schemeClr val="dk1"/>
              </a:buClr>
              <a:buSzPts val="1100"/>
              <a:buFont typeface="Arial"/>
              <a:buNone/>
            </a:pPr>
            <a:r>
              <a:rPr lang="tr" sz="1200">
                <a:solidFill>
                  <a:schemeClr val="accent2"/>
                </a:solidFill>
                <a:latin typeface="Roboto"/>
                <a:ea typeface="Roboto"/>
                <a:cs typeface="Roboto"/>
                <a:sym typeface="Roboto"/>
              </a:rPr>
              <a:t>Asistan, cevabı kullanıcı arayüzünde oluşturur ve kullanıcıya bir hoş geldiniz mesajı görüntüler. Asistan Geeknum'u tanıtıyor, ardından kullanıcıyı Geeknum'a uzatıyor. Bu noktada kullanıcı ile Geeknum arasındaki konuşma başlar.</a:t>
            </a:r>
            <a:endParaRPr sz="1200">
              <a:solidFill>
                <a:schemeClr val="accent2"/>
              </a:solidFill>
              <a:latin typeface="Roboto"/>
              <a:ea typeface="Roboto"/>
              <a:cs typeface="Roboto"/>
              <a:sym typeface="Roboto"/>
            </a:endParaRPr>
          </a:p>
          <a:p>
            <a:pPr indent="0" lvl="0" marL="0" rtl="0" algn="l">
              <a:lnSpc>
                <a:spcPct val="100000"/>
              </a:lnSpc>
              <a:spcBef>
                <a:spcPts val="600"/>
              </a:spcBef>
              <a:spcAft>
                <a:spcPts val="0"/>
              </a:spcAft>
              <a:buClr>
                <a:schemeClr val="dk1"/>
              </a:buClr>
              <a:buSzPts val="1100"/>
              <a:buFont typeface="Arial"/>
              <a:buNone/>
            </a:pPr>
            <a:r>
              <a:rPr lang="tr" sz="1200">
                <a:solidFill>
                  <a:schemeClr val="accent2"/>
                </a:solidFill>
                <a:latin typeface="Roboto"/>
                <a:ea typeface="Roboto"/>
                <a:cs typeface="Roboto"/>
                <a:sym typeface="Roboto"/>
              </a:rPr>
              <a:t>Görüşme sırasında, Asistan müteakip kullanıcı girdisini doğrudan yerine getirmeye gönderir ve yerine getirme doğrudan Asistan'a cevap verir. Bu konuşma, yerine getirme, kullanıcının amacını yerine getirmek için ihtiyaç duyduğu kullanıcı girdisini toplayana kadar devam eder.</a:t>
            </a:r>
            <a:endParaRPr sz="1200">
              <a:solidFill>
                <a:schemeClr val="accent2"/>
              </a:solidFill>
              <a:latin typeface="Roboto"/>
              <a:ea typeface="Roboto"/>
              <a:cs typeface="Roboto"/>
              <a:sym typeface="Roboto"/>
            </a:endParaRPr>
          </a:p>
          <a:p>
            <a:pPr indent="0" lvl="0" marL="0" rtl="0" algn="l">
              <a:lnSpc>
                <a:spcPct val="100000"/>
              </a:lnSpc>
              <a:spcBef>
                <a:spcPts val="600"/>
              </a:spcBef>
              <a:spcAft>
                <a:spcPts val="0"/>
              </a:spcAft>
              <a:buClr>
                <a:schemeClr val="dk1"/>
              </a:buClr>
              <a:buSzPts val="1100"/>
              <a:buFont typeface="Arial"/>
              <a:buNone/>
            </a:pPr>
            <a:r>
              <a:rPr lang="tr" sz="1200">
                <a:solidFill>
                  <a:schemeClr val="accent2"/>
                </a:solidFill>
                <a:latin typeface="Roboto"/>
                <a:ea typeface="Roboto"/>
                <a:cs typeface="Roboto"/>
                <a:sym typeface="Roboto"/>
              </a:rPr>
              <a:t>Konuşma, kullanıcı sayıları öğrenirken biter.</a:t>
            </a:r>
            <a:endParaRPr sz="1200">
              <a:solidFill>
                <a:schemeClr val="accent2"/>
              </a:solidFill>
              <a:latin typeface="Roboto"/>
              <a:ea typeface="Roboto"/>
              <a:cs typeface="Roboto"/>
              <a:sym typeface="Roboto"/>
            </a:endParaRPr>
          </a:p>
          <a:p>
            <a:pPr indent="0" lvl="0" marL="0" rtl="0" algn="l">
              <a:lnSpc>
                <a:spcPct val="100000"/>
              </a:lnSpc>
              <a:spcBef>
                <a:spcPts val="600"/>
              </a:spcBef>
              <a:spcAft>
                <a:spcPts val="0"/>
              </a:spcAft>
              <a:buSzPts val="1100"/>
              <a:buNone/>
            </a:pPr>
            <a:r>
              <a:t/>
            </a:r>
            <a:endParaRPr sz="1200">
              <a:solidFill>
                <a:schemeClr val="accent2"/>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620b570f0e374d3a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g620b570f0e374d3a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tr"/>
              <a:t>Intent: Kullanıcıların kahve siparişi vermek veya müzik parçası bulmak gibi yapmak istedikleri bir amaç veya görev. Google'daki İşlemlerde, bu, benzersiz bir tanımlayıcı ve amacı tetikleyebilecek karşılık gelen kullanıcı ifadeleri olarak temsil edilir.</a:t>
            </a:r>
            <a:endParaRPr/>
          </a:p>
          <a:p>
            <a:pPr indent="0" lvl="0" marL="0" rtl="0" algn="l">
              <a:lnSpc>
                <a:spcPct val="100000"/>
              </a:lnSpc>
              <a:spcBef>
                <a:spcPts val="0"/>
              </a:spcBef>
              <a:spcAft>
                <a:spcPts val="0"/>
              </a:spcAft>
              <a:buClr>
                <a:schemeClr val="dk1"/>
              </a:buClr>
              <a:buSzPts val="1100"/>
              <a:buFont typeface="Arial"/>
              <a:buNone/>
            </a:pPr>
            <a:r>
              <a:rPr lang="tr"/>
              <a:t>Action: Asistan için oluşturduğunuz, belirli bir amacı destekleyen ve amacı işleyen bir karşılık veren bir etkileşim.</a:t>
            </a:r>
            <a:endParaRPr/>
          </a:p>
          <a:p>
            <a:pPr indent="0" lvl="0" marL="0" rtl="0" algn="l">
              <a:lnSpc>
                <a:spcPct val="100000"/>
              </a:lnSpc>
              <a:spcBef>
                <a:spcPts val="0"/>
              </a:spcBef>
              <a:spcAft>
                <a:spcPts val="0"/>
              </a:spcAft>
              <a:buClr>
                <a:schemeClr val="dk1"/>
              </a:buClr>
              <a:buSzPts val="1100"/>
              <a:buFont typeface="Arial"/>
              <a:buNone/>
            </a:pPr>
            <a:r>
              <a:rPr lang="tr"/>
              <a:t>Fulfilment: Bir davranışı işleyen ve ilgili Eylemi gerçekleştiren bir hizmet, uygulama, özet akışı, konuşma veya başka bir mantık.</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Eylemler Projesi: Bir dizi Eylemi yönetmek, test etmek ve yayınlamak için oluşturduğumuz bir proje; Google, Eylemler projemizi bulut arka planında tutar.</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Eylemler Konsolu: İşlem konsolunuzda Eylemlerinizi içeren bir proje. Tek bir Eylemler projesi, hoş geldiniz niyetiyle ilgili en az bir Eylem içerir, ancak diğer ilgili amaçlara ulaşmak için ek Eylemler içerebilir.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62289deb6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 name="Google Shape;301;g462289deb6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2" name="Google Shape;312;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Doğal dil modelini tanımlamamıza yardım eder.</a:t>
            </a:r>
            <a:endParaRPr/>
          </a:p>
          <a:p>
            <a:pPr indent="0" lvl="0" marL="0" rtl="0" algn="l">
              <a:lnSpc>
                <a:spcPct val="100000"/>
              </a:lnSpc>
              <a:spcBef>
                <a:spcPts val="0"/>
              </a:spcBef>
              <a:spcAft>
                <a:spcPts val="0"/>
              </a:spcAft>
              <a:buSzPts val="1100"/>
              <a:buNone/>
            </a:pPr>
            <a:r>
              <a:rPr lang="tr"/>
              <a:t>Kullanıcıların sözlerini sınıflandırmamıza yardım eder.</a:t>
            </a:r>
            <a:endParaRPr/>
          </a:p>
          <a:p>
            <a:pPr indent="0" lvl="0" marL="0" rtl="0" algn="l">
              <a:lnSpc>
                <a:spcPct val="100000"/>
              </a:lnSpc>
              <a:spcBef>
                <a:spcPts val="0"/>
              </a:spcBef>
              <a:spcAft>
                <a:spcPts val="0"/>
              </a:spcAft>
              <a:buSzPts val="1100"/>
              <a:buNone/>
            </a:pPr>
            <a:r>
              <a:rPr lang="tr"/>
              <a:t>konuşma durumunu sürdürmemizi sağlayan bağlamları sağlar. Actionlarımızı dağıtmamızı sağlar</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2100" lvl="0" marL="749300" rtl="0" algn="l">
              <a:lnSpc>
                <a:spcPct val="158000"/>
              </a:lnSpc>
              <a:spcBef>
                <a:spcPts val="2200"/>
              </a:spcBef>
              <a:spcAft>
                <a:spcPts val="0"/>
              </a:spcAft>
              <a:buClr>
                <a:schemeClr val="dk1"/>
              </a:buClr>
              <a:buSzPts val="1000"/>
              <a:buFont typeface="Georgia"/>
              <a:buChar char="●"/>
            </a:pPr>
            <a:r>
              <a:rPr b="1" lang="tr" sz="1000">
                <a:solidFill>
                  <a:schemeClr val="dk1"/>
                </a:solidFill>
                <a:latin typeface="Roboto"/>
                <a:ea typeface="Roboto"/>
                <a:cs typeface="Roboto"/>
                <a:sym typeface="Roboto"/>
              </a:rPr>
              <a:t>Dialogflow</a:t>
            </a:r>
            <a:r>
              <a:rPr lang="tr" sz="1000">
                <a:solidFill>
                  <a:schemeClr val="dk1"/>
                </a:solidFill>
                <a:latin typeface="Roboto"/>
                <a:ea typeface="Roboto"/>
                <a:cs typeface="Roboto"/>
                <a:sym typeface="Roboto"/>
              </a:rPr>
              <a:t> : Google tarafından sağlanan ve kullanıcı girdisini işlemek için bir aracı kullanan web tabanlı bir hizmettir. Bu hizmet, konuşma uygulamalarını Asistan ile ve diğer konuşma platformlarıyla entegreetmenizi sağlar.</a:t>
            </a:r>
            <a:endParaRPr sz="1000">
              <a:solidFill>
                <a:schemeClr val="dk1"/>
              </a:solidFill>
              <a:latin typeface="Roboto"/>
              <a:ea typeface="Roboto"/>
              <a:cs typeface="Roboto"/>
              <a:sym typeface="Roboto"/>
            </a:endParaRPr>
          </a:p>
          <a:p>
            <a:pPr indent="-292100" lvl="0" marL="749300" rtl="0" algn="l">
              <a:lnSpc>
                <a:spcPct val="158000"/>
              </a:lnSpc>
              <a:spcBef>
                <a:spcPts val="0"/>
              </a:spcBef>
              <a:spcAft>
                <a:spcPts val="0"/>
              </a:spcAft>
              <a:buClr>
                <a:schemeClr val="dk1"/>
              </a:buClr>
              <a:buSzPts val="1000"/>
              <a:buFont typeface="Georgia"/>
              <a:buChar char="●"/>
            </a:pPr>
            <a:r>
              <a:rPr b="1" lang="tr" sz="1000">
                <a:solidFill>
                  <a:schemeClr val="dk1"/>
                </a:solidFill>
                <a:latin typeface="Roboto"/>
                <a:ea typeface="Roboto"/>
                <a:cs typeface="Roboto"/>
                <a:sym typeface="Roboto"/>
              </a:rPr>
              <a:t>NLU (</a:t>
            </a:r>
            <a:r>
              <a:rPr lang="tr" sz="1000">
                <a:solidFill>
                  <a:schemeClr val="dk1"/>
                </a:solidFill>
                <a:latin typeface="Roboto"/>
                <a:ea typeface="Roboto"/>
                <a:cs typeface="Roboto"/>
                <a:sym typeface="Roboto"/>
              </a:rPr>
              <a:t> </a:t>
            </a:r>
            <a:r>
              <a:rPr b="1" lang="tr" sz="1000">
                <a:solidFill>
                  <a:schemeClr val="dk1"/>
                </a:solidFill>
                <a:latin typeface="Roboto"/>
                <a:ea typeface="Roboto"/>
                <a:cs typeface="Roboto"/>
                <a:sym typeface="Roboto"/>
              </a:rPr>
              <a:t>Acronym for “Natural Language Understanding)</a:t>
            </a:r>
            <a:r>
              <a:rPr lang="tr" sz="1000">
                <a:solidFill>
                  <a:schemeClr val="dk1"/>
                </a:solidFill>
                <a:latin typeface="Roboto"/>
                <a:ea typeface="Roboto"/>
                <a:cs typeface="Roboto"/>
                <a:sym typeface="Roboto"/>
              </a:rPr>
              <a:t> : “Doğal Dil Anlayışı” . Bu, yazılımın kullanıcı girdisini anlama ve ayrıştırma yeteneğini ifade eder. Geliştiriciler, action oluştururken Dialogflow’u veya kendi NLU çözümlerini kullanmayı seçebilir.</a:t>
            </a:r>
            <a:endParaRPr sz="1000">
              <a:solidFill>
                <a:schemeClr val="dk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400">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Action’s flow. Diaologflow ile action geliştirme şeması</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620b570f0e374d3a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620b570f0e374d3a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3" name="Google Shape;42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öncelikle bu 3 adımın doğru ve kontrol ettiğimizden emin olalım.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action console da bir proje oluştırma. Ayrıca cloud ve firebase e projeyi entegre etmek istersek 2. basamağı yapıyoruz.</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2" name="Google Shape;462;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8000"/>
              </a:lnSpc>
              <a:spcBef>
                <a:spcPts val="2900"/>
              </a:spcBef>
              <a:spcAft>
                <a:spcPts val="0"/>
              </a:spcAft>
              <a:buClr>
                <a:schemeClr val="dk1"/>
              </a:buClr>
              <a:buSzPts val="1100"/>
              <a:buFont typeface="Arial"/>
              <a:buNone/>
            </a:pPr>
            <a:r>
              <a:rPr lang="tr" sz="1400">
                <a:latin typeface="Roboto"/>
                <a:ea typeface="Roboto"/>
                <a:cs typeface="Roboto"/>
                <a:sym typeface="Roboto"/>
              </a:rPr>
              <a:t>Create </a:t>
            </a:r>
            <a:r>
              <a:rPr b="1" lang="tr" sz="1400">
                <a:latin typeface="Roboto"/>
                <a:ea typeface="Roboto"/>
                <a:cs typeface="Roboto"/>
                <a:sym typeface="Roboto"/>
              </a:rPr>
              <a:t>a Dialogflow agent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i="1" lang="tr" sz="1400">
                <a:highlight>
                  <a:schemeClr val="lt1"/>
                </a:highlight>
                <a:latin typeface="Roboto"/>
                <a:ea typeface="Roboto"/>
                <a:cs typeface="Roboto"/>
                <a:sym typeface="Roboto"/>
              </a:rPr>
              <a:t>To modify the welcome intent:</a:t>
            </a:r>
            <a:endParaRPr sz="1400">
              <a:latin typeface="Roboto"/>
              <a:ea typeface="Roboto"/>
              <a:cs typeface="Roboto"/>
              <a:sym typeface="Roboto"/>
            </a:endParaRPr>
          </a:p>
          <a:p>
            <a:pPr indent="0" lvl="0" marL="0" rtl="0" algn="l">
              <a:lnSpc>
                <a:spcPct val="100000"/>
              </a:lnSpc>
              <a:spcBef>
                <a:spcPts val="0"/>
              </a:spcBef>
              <a:spcAft>
                <a:spcPts val="0"/>
              </a:spcAft>
              <a:buSzPts val="1100"/>
              <a:buNone/>
            </a:pPr>
            <a:r>
              <a:rPr lang="tr" sz="1400">
                <a:highlight>
                  <a:srgbClr val="FFFFFF"/>
                </a:highlight>
                <a:latin typeface="Roboto"/>
                <a:ea typeface="Roboto"/>
                <a:cs typeface="Roboto"/>
                <a:sym typeface="Roboto"/>
              </a:rPr>
              <a:t>//sonunda  our welcome intent is “Welcome! What is your favorite color?” , we have changed.</a:t>
            </a:r>
            <a:endParaRPr sz="1400">
              <a:latin typeface="Roboto"/>
              <a:ea typeface="Roboto"/>
              <a:cs typeface="Roboto"/>
              <a:sym typeface="Robo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2000"/>
              </a:lnSpc>
              <a:spcBef>
                <a:spcPts val="2300"/>
              </a:spcBef>
              <a:spcAft>
                <a:spcPts val="0"/>
              </a:spcAft>
              <a:buClr>
                <a:schemeClr val="dk1"/>
              </a:buClr>
              <a:buSzPts val="1100"/>
              <a:buFont typeface="Arial"/>
              <a:buNone/>
            </a:pPr>
            <a:r>
              <a:rPr lang="tr" sz="1400">
                <a:latin typeface="Roboto"/>
                <a:ea typeface="Roboto"/>
                <a:cs typeface="Roboto"/>
                <a:sym typeface="Roboto"/>
              </a:rPr>
              <a:t>Test the Welcome Intent</a:t>
            </a:r>
            <a:endParaRPr sz="1400">
              <a:latin typeface="Roboto"/>
              <a:ea typeface="Roboto"/>
              <a:cs typeface="Roboto"/>
              <a:sym typeface="Robo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2000"/>
              </a:lnSpc>
              <a:spcBef>
                <a:spcPts val="2900"/>
              </a:spcBef>
              <a:spcAft>
                <a:spcPts val="0"/>
              </a:spcAft>
              <a:buClr>
                <a:schemeClr val="dk1"/>
              </a:buClr>
              <a:buSzPts val="1100"/>
              <a:buFont typeface="Arial"/>
              <a:buNone/>
            </a:pPr>
            <a:r>
              <a:rPr lang="tr" sz="1400">
                <a:latin typeface="Roboto"/>
                <a:ea typeface="Roboto"/>
                <a:cs typeface="Roboto"/>
                <a:sym typeface="Roboto"/>
              </a:rPr>
              <a:t>Create a Dialogflow Intent</a:t>
            </a:r>
            <a:endParaRPr sz="1400">
              <a:latin typeface="Roboto"/>
              <a:ea typeface="Roboto"/>
              <a:cs typeface="Roboto"/>
              <a:sym typeface="Robo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8000"/>
              </a:lnSpc>
              <a:spcBef>
                <a:spcPts val="500"/>
              </a:spcBef>
              <a:spcAft>
                <a:spcPts val="0"/>
              </a:spcAft>
              <a:buClr>
                <a:schemeClr val="dk1"/>
              </a:buClr>
              <a:buSzPts val="1100"/>
              <a:buFont typeface="Arial"/>
              <a:buNone/>
            </a:pPr>
            <a:r>
              <a:rPr lang="tr" sz="1400">
                <a:latin typeface="Roboto"/>
                <a:ea typeface="Roboto"/>
                <a:cs typeface="Roboto"/>
                <a:sym typeface="Roboto"/>
              </a:rPr>
              <a:t>Build Our Webhook  </a:t>
            </a:r>
            <a:r>
              <a:rPr b="1" lang="tr" sz="1400">
                <a:latin typeface="Roboto"/>
                <a:ea typeface="Roboto"/>
                <a:cs typeface="Roboto"/>
                <a:sym typeface="Roboto"/>
              </a:rPr>
              <a:t>//</a:t>
            </a:r>
            <a:r>
              <a:rPr b="1" lang="tr" sz="1400">
                <a:highlight>
                  <a:srgbClr val="FFFFFF"/>
                </a:highlight>
                <a:latin typeface="Roboto"/>
                <a:ea typeface="Roboto"/>
                <a:cs typeface="Roboto"/>
                <a:sym typeface="Roboto"/>
              </a:rPr>
              <a:t>Dialogflow webhook</a:t>
            </a:r>
            <a:r>
              <a:rPr lang="tr" sz="1400">
                <a:highlight>
                  <a:srgbClr val="FFFFFF"/>
                </a:highlight>
                <a:latin typeface="Roboto"/>
                <a:ea typeface="Roboto"/>
                <a:cs typeface="Roboto"/>
                <a:sym typeface="Roboto"/>
              </a:rPr>
              <a:t>, kullanıcıya gönderilecek yanıt mesajlarını dinamik olarak oluşturmak mantığı içerir.</a:t>
            </a:r>
            <a:endParaRPr sz="1400">
              <a:latin typeface="Roboto"/>
              <a:ea typeface="Roboto"/>
              <a:cs typeface="Roboto"/>
              <a:sym typeface="Roboto"/>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1" name="Shape 541"/>
        <p:cNvGrpSpPr/>
        <p:nvPr/>
      </p:nvGrpSpPr>
      <p:grpSpPr>
        <a:xfrm>
          <a:off x="0" y="0"/>
          <a:ext cx="0" cy="0"/>
          <a:chOff x="0" y="0"/>
          <a:chExt cx="0" cy="0"/>
        </a:xfrm>
      </p:grpSpPr>
      <p:sp>
        <p:nvSpPr>
          <p:cNvPr id="542" name="Google Shape;542;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3" name="Google Shape;55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1" name="Shape 561"/>
        <p:cNvGrpSpPr/>
        <p:nvPr/>
      </p:nvGrpSpPr>
      <p:grpSpPr>
        <a:xfrm>
          <a:off x="0" y="0"/>
          <a:ext cx="0" cy="0"/>
          <a:chOff x="0" y="0"/>
          <a:chExt cx="0" cy="0"/>
        </a:xfrm>
      </p:grpSpPr>
      <p:sp>
        <p:nvSpPr>
          <p:cNvPr id="562" name="Google Shape;562;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22000"/>
              </a:lnSpc>
              <a:spcBef>
                <a:spcPts val="2900"/>
              </a:spcBef>
              <a:spcAft>
                <a:spcPts val="0"/>
              </a:spcAft>
              <a:buClr>
                <a:schemeClr val="dk1"/>
              </a:buClr>
              <a:buSzPts val="1100"/>
              <a:buFont typeface="Arial"/>
              <a:buNone/>
            </a:pPr>
            <a:r>
              <a:rPr lang="tr" sz="1400">
                <a:solidFill>
                  <a:schemeClr val="dk1"/>
                </a:solidFill>
                <a:latin typeface="Roboto"/>
                <a:ea typeface="Roboto"/>
                <a:cs typeface="Roboto"/>
                <a:sym typeface="Roboto"/>
              </a:rPr>
              <a:t>Test Our Action</a:t>
            </a:r>
            <a:endParaRPr>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94f4bcb4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94f4bcb4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620b570f0e374d3a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g620b570f0e374d3a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Bu yılın sonunda 8 dilden 30 dile çıkamyı hedefliyor.</a:t>
            </a:r>
            <a:endParaRPr/>
          </a:p>
          <a:p>
            <a:pPr indent="0" lvl="0" marL="0" rtl="0" algn="l">
              <a:lnSpc>
                <a:spcPct val="100000"/>
              </a:lnSpc>
              <a:spcBef>
                <a:spcPts val="0"/>
              </a:spcBef>
              <a:spcAft>
                <a:spcPts val="0"/>
              </a:spcAft>
              <a:buSzPts val="1100"/>
              <a:buNone/>
            </a:pPr>
            <a:r>
              <a:rPr lang="tr"/>
              <a:t>2-3 ay arasında Türkçe desteği de gelecek.Beta için kullanım mevcut ufaktan alıyorlar.</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0" name="Shape 660"/>
        <p:cNvGrpSpPr/>
        <p:nvPr/>
      </p:nvGrpSpPr>
      <p:grpSpPr>
        <a:xfrm>
          <a:off x="0" y="0"/>
          <a:ext cx="0" cy="0"/>
          <a:chOff x="0" y="0"/>
          <a:chExt cx="0" cy="0"/>
        </a:xfrm>
      </p:grpSpPr>
      <p:sp>
        <p:nvSpPr>
          <p:cNvPr id="661" name="Google Shape;661;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2" name="Google Shape;66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600"/>
              </a:spcBef>
              <a:spcAft>
                <a:spcPts val="1200"/>
              </a:spcAft>
              <a:buClr>
                <a:schemeClr val="dk1"/>
              </a:buClr>
              <a:buSzPts val="1100"/>
              <a:buFont typeface="Arial"/>
              <a:buNone/>
            </a:pPr>
            <a:r>
              <a:rPr lang="tr" sz="1200">
                <a:solidFill>
                  <a:schemeClr val="accent2"/>
                </a:solidFill>
                <a:latin typeface="Roboto"/>
                <a:ea typeface="Roboto"/>
                <a:cs typeface="Roboto"/>
                <a:sym typeface="Roboto"/>
              </a:rPr>
              <a:t>Create an Action within minutes by choosing the type of Template.// Action geliştirmenin 3 yolu var : Templates, Action SDK, Dialogflow</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620b570f0e374d3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g620b570f0e374d3a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462289deb6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g462289deb6_1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Google'daki işlemler, Google Asistan'ın işlevlerini genişletmek için yazılım oluşturmamıza izin veren bir geliştirici platformudur. Bir geliştirici olarak, kullanıcılar ile kendi üçüncü taraf yerine getirme hizmetimiz arasında keyifli ve etkili sohbet deneyimlerini kolayca oluşturmak ve yönetmek için Google'daki İşlemleri kullanabiliriz.</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tr"/>
              <a:t>500 milyonu aşkın cihazlarda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721425" y="2838935"/>
            <a:ext cx="5216700" cy="1159800"/>
          </a:xfrm>
          <a:prstGeom prst="rect">
            <a:avLst/>
          </a:prstGeom>
        </p:spPr>
        <p:txBody>
          <a:bodyPr anchorCtr="0" anchor="t" bIns="91425" lIns="91425" spcFirstLastPara="1" rIns="91425" wrap="square" tIns="91425"/>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p:txBody>
      </p:sp>
      <p:sp>
        <p:nvSpPr>
          <p:cNvPr id="11" name="Google Shape;11;p2"/>
          <p:cNvSpPr/>
          <p:nvPr/>
        </p:nvSpPr>
        <p:spPr>
          <a:xfrm>
            <a:off x="5938246" y="2533163"/>
            <a:ext cx="7218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659861" y="2533163"/>
            <a:ext cx="7218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 y="2533163"/>
            <a:ext cx="7218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721425" y="2533163"/>
            <a:ext cx="52167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background">
  <p:cSld name="BLANK_1">
    <p:bg>
      <p:bgPr>
        <a:solidFill>
          <a:srgbClr val="2185C5"/>
        </a:solidFill>
      </p:bgPr>
    </p:bg>
    <p:spTree>
      <p:nvGrpSpPr>
        <p:cNvPr id="70" name="Shape 70"/>
        <p:cNvGrpSpPr/>
        <p:nvPr/>
      </p:nvGrpSpPr>
      <p:grpSpPr>
        <a:xfrm>
          <a:off x="0" y="0"/>
          <a:ext cx="0" cy="0"/>
          <a:chOff x="0" y="0"/>
          <a:chExt cx="0" cy="0"/>
        </a:xfrm>
      </p:grpSpPr>
      <p:sp>
        <p:nvSpPr>
          <p:cNvPr id="71" name="Google Shape;71;p11"/>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a:off x="0" y="5066325"/>
            <a:ext cx="893700" cy="7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893710" y="5066325"/>
            <a:ext cx="64626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5"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8" name="Google Shape;18;p3"/>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rgbClr val="FFFFFF"/>
              </a:buClr>
              <a:buSzPts val="2400"/>
              <a:buNone/>
              <a:defRPr b="1" sz="2400">
                <a:solidFill>
                  <a:srgbClr val="FFFFFF"/>
                </a:solidFill>
              </a:defRPr>
            </a:lvl1pPr>
            <a:lvl2pPr lvl="1" rtl="0" algn="ctr">
              <a:spcBef>
                <a:spcPts val="0"/>
              </a:spcBef>
              <a:spcAft>
                <a:spcPts val="0"/>
              </a:spcAft>
              <a:buClr>
                <a:srgbClr val="FFFFFF"/>
              </a:buClr>
              <a:buSzPts val="2400"/>
              <a:buNone/>
              <a:defRPr b="1">
                <a:solidFill>
                  <a:srgbClr val="FFFFFF"/>
                </a:solidFill>
              </a:defRPr>
            </a:lvl2pPr>
            <a:lvl3pPr lvl="2" rtl="0" algn="ctr">
              <a:spcBef>
                <a:spcPts val="0"/>
              </a:spcBef>
              <a:spcAft>
                <a:spcPts val="0"/>
              </a:spcAft>
              <a:buClr>
                <a:srgbClr val="FFFFFF"/>
              </a:buClr>
              <a:buSzPts val="2400"/>
              <a:buNone/>
              <a:defRPr b="1">
                <a:solidFill>
                  <a:srgbClr val="FFFFFF"/>
                </a:solidFill>
              </a:defRPr>
            </a:lvl3pPr>
            <a:lvl4pPr lvl="3" rtl="0" algn="ctr">
              <a:spcBef>
                <a:spcPts val="0"/>
              </a:spcBef>
              <a:spcAft>
                <a:spcPts val="0"/>
              </a:spcAft>
              <a:buClr>
                <a:srgbClr val="FFFFFF"/>
              </a:buClr>
              <a:buSzPts val="2400"/>
              <a:buNone/>
              <a:defRPr b="1" sz="2400">
                <a:solidFill>
                  <a:srgbClr val="FFFFFF"/>
                </a:solidFill>
              </a:defRPr>
            </a:lvl4pPr>
            <a:lvl5pPr lvl="4" rtl="0" algn="ctr">
              <a:spcBef>
                <a:spcPts val="0"/>
              </a:spcBef>
              <a:spcAft>
                <a:spcPts val="0"/>
              </a:spcAft>
              <a:buClr>
                <a:srgbClr val="FFFFFF"/>
              </a:buClr>
              <a:buSzPts val="2400"/>
              <a:buNone/>
              <a:defRPr b="1" sz="2400">
                <a:solidFill>
                  <a:srgbClr val="FFFFFF"/>
                </a:solidFill>
              </a:defRPr>
            </a:lvl5pPr>
            <a:lvl6pPr lvl="5" rtl="0" algn="ctr">
              <a:spcBef>
                <a:spcPts val="0"/>
              </a:spcBef>
              <a:spcAft>
                <a:spcPts val="0"/>
              </a:spcAft>
              <a:buClr>
                <a:srgbClr val="FFFFFF"/>
              </a:buClr>
              <a:buSzPts val="2400"/>
              <a:buNone/>
              <a:defRPr b="1" sz="2400">
                <a:solidFill>
                  <a:srgbClr val="FFFFFF"/>
                </a:solidFill>
              </a:defRPr>
            </a:lvl6pPr>
            <a:lvl7pPr lvl="6" rtl="0" algn="ctr">
              <a:spcBef>
                <a:spcPts val="0"/>
              </a:spcBef>
              <a:spcAft>
                <a:spcPts val="0"/>
              </a:spcAft>
              <a:buClr>
                <a:srgbClr val="FFFFFF"/>
              </a:buClr>
              <a:buSzPts val="2400"/>
              <a:buNone/>
              <a:defRPr b="1" sz="2400">
                <a:solidFill>
                  <a:srgbClr val="FFFFFF"/>
                </a:solidFill>
              </a:defRPr>
            </a:lvl7pPr>
            <a:lvl8pPr lvl="7" rtl="0" algn="ctr">
              <a:spcBef>
                <a:spcPts val="0"/>
              </a:spcBef>
              <a:spcAft>
                <a:spcPts val="0"/>
              </a:spcAft>
              <a:buClr>
                <a:srgbClr val="FFFFFF"/>
              </a:buClr>
              <a:buSzPts val="2400"/>
              <a:buNone/>
              <a:defRPr b="1" sz="2400">
                <a:solidFill>
                  <a:srgbClr val="FFFFFF"/>
                </a:solidFill>
              </a:defRPr>
            </a:lvl8pPr>
            <a:lvl9pPr lvl="8" rtl="0" algn="ctr">
              <a:spcBef>
                <a:spcPts val="0"/>
              </a:spcBef>
              <a:spcAft>
                <a:spcPts val="0"/>
              </a:spcAft>
              <a:buClr>
                <a:srgbClr val="FFFFFF"/>
              </a:buClr>
              <a:buSzPts val="2400"/>
              <a:buNone/>
              <a:defRPr b="1" sz="2400">
                <a:solidFill>
                  <a:srgbClr val="FFFFFF"/>
                </a:solidFill>
              </a:defRPr>
            </a:lvl9pPr>
          </a:lstStyle>
          <a:p/>
        </p:txBody>
      </p:sp>
      <p:sp>
        <p:nvSpPr>
          <p:cNvPr id="19" name="Google Shape;19;p3"/>
          <p:cNvSpPr/>
          <p:nvPr/>
        </p:nvSpPr>
        <p:spPr>
          <a:xfrm>
            <a:off x="3047704" y="3992850"/>
            <a:ext cx="3047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6096271" y="3992850"/>
            <a:ext cx="3047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1" y="3992850"/>
            <a:ext cx="3047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2" name="Shape 22"/>
        <p:cNvGrpSpPr/>
        <p:nvPr/>
      </p:nvGrpSpPr>
      <p:grpSpPr>
        <a:xfrm>
          <a:off x="0" y="0"/>
          <a:ext cx="0" cy="0"/>
          <a:chOff x="0" y="0"/>
          <a:chExt cx="0" cy="0"/>
        </a:xfrm>
      </p:grpSpPr>
      <p:sp>
        <p:nvSpPr>
          <p:cNvPr id="23" name="Google Shape;23;p4"/>
          <p:cNvSpPr txBox="1"/>
          <p:nvPr>
            <p:ph idx="1" type="body"/>
          </p:nvPr>
        </p:nvSpPr>
        <p:spPr>
          <a:xfrm>
            <a:off x="1710425" y="2161800"/>
            <a:ext cx="5723700" cy="819900"/>
          </a:xfrm>
          <a:prstGeom prst="rect">
            <a:avLst/>
          </a:prstGeom>
        </p:spPr>
        <p:txBody>
          <a:bodyPr anchorCtr="0" anchor="t" bIns="91425" lIns="91425" spcFirstLastPara="1" rIns="91425" wrap="square" tIns="91425"/>
          <a:lstStyle>
            <a:lvl1pPr indent="-419100" lvl="0" marL="457200" rtl="0" algn="ctr">
              <a:spcBef>
                <a:spcPts val="600"/>
              </a:spcBef>
              <a:spcAft>
                <a:spcPts val="0"/>
              </a:spcAft>
              <a:buSzPts val="3000"/>
              <a:buChar char="▷"/>
              <a:defRPr i="1"/>
            </a:lvl1pPr>
            <a:lvl2pPr indent="-381000" lvl="1" marL="914400" rtl="0" algn="ctr">
              <a:spcBef>
                <a:spcPts val="0"/>
              </a:spcBef>
              <a:spcAft>
                <a:spcPts val="0"/>
              </a:spcAft>
              <a:buSzPts val="2400"/>
              <a:buChar char="○"/>
              <a:defRPr i="1"/>
            </a:lvl2pPr>
            <a:lvl3pPr indent="-381000" lvl="2" marL="1371600" rtl="0" algn="ctr">
              <a:spcBef>
                <a:spcPts val="0"/>
              </a:spcBef>
              <a:spcAft>
                <a:spcPts val="0"/>
              </a:spcAft>
              <a:buSzPts val="2400"/>
              <a:buChar char="■"/>
              <a:defRPr i="1"/>
            </a:lvl3pPr>
            <a:lvl4pPr indent="-342900" lvl="3" marL="1828800" rtl="0" algn="ctr">
              <a:spcBef>
                <a:spcPts val="0"/>
              </a:spcBef>
              <a:spcAft>
                <a:spcPts val="0"/>
              </a:spcAft>
              <a:buSzPts val="1800"/>
              <a:buChar char="●"/>
              <a:defRPr i="1"/>
            </a:lvl4pPr>
            <a:lvl5pPr indent="-342900" lvl="4" marL="2286000" rtl="0" algn="ctr">
              <a:spcBef>
                <a:spcPts val="0"/>
              </a:spcBef>
              <a:spcAft>
                <a:spcPts val="0"/>
              </a:spcAft>
              <a:buSzPts val="1800"/>
              <a:buChar char="○"/>
              <a:defRPr i="1"/>
            </a:lvl5pPr>
            <a:lvl6pPr indent="-342900" lvl="5" marL="2743200" rtl="0" algn="ctr">
              <a:spcBef>
                <a:spcPts val="0"/>
              </a:spcBef>
              <a:spcAft>
                <a:spcPts val="0"/>
              </a:spcAft>
              <a:buSzPts val="1800"/>
              <a:buChar char="■"/>
              <a:defRPr i="1"/>
            </a:lvl6pPr>
            <a:lvl7pPr indent="-342900" lvl="6" marL="3200400" rtl="0" algn="ctr">
              <a:spcBef>
                <a:spcPts val="0"/>
              </a:spcBef>
              <a:spcAft>
                <a:spcPts val="0"/>
              </a:spcAft>
              <a:buSzPts val="1800"/>
              <a:buChar char="●"/>
              <a:defRPr i="1"/>
            </a:lvl7pPr>
            <a:lvl8pPr indent="-342900" lvl="7" marL="3657600" rtl="0" algn="ctr">
              <a:spcBef>
                <a:spcPts val="0"/>
              </a:spcBef>
              <a:spcAft>
                <a:spcPts val="0"/>
              </a:spcAft>
              <a:buSzPts val="1800"/>
              <a:buChar char="○"/>
              <a:defRPr i="1"/>
            </a:lvl8pPr>
            <a:lvl9pPr indent="-342900" lvl="8" marL="4114800" algn="ctr">
              <a:spcBef>
                <a:spcPts val="0"/>
              </a:spcBef>
              <a:spcAft>
                <a:spcPts val="0"/>
              </a:spcAft>
              <a:buSzPts val="1800"/>
              <a:buChar char="■"/>
              <a:defRPr i="1"/>
            </a:lvl9pPr>
          </a:lstStyle>
          <a:p/>
        </p:txBody>
      </p:sp>
      <p:sp>
        <p:nvSpPr>
          <p:cNvPr id="24" name="Google Shape;24;p4"/>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tr" sz="9600">
                <a:solidFill>
                  <a:srgbClr val="97ABBC"/>
                </a:solidFill>
              </a:rPr>
              <a:t>“</a:t>
            </a:r>
            <a:endParaRPr b="1" sz="9600">
              <a:solidFill>
                <a:srgbClr val="97ABBC"/>
              </a:solidFill>
            </a:endParaRPr>
          </a:p>
        </p:txBody>
      </p:sp>
      <p:sp>
        <p:nvSpPr>
          <p:cNvPr id="25" name="Google Shape;25;p4"/>
          <p:cNvSpPr/>
          <p:nvPr/>
        </p:nvSpPr>
        <p:spPr>
          <a:xfrm>
            <a:off x="5723283" y="1599675"/>
            <a:ext cx="17103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7434177" y="1599675"/>
            <a:ext cx="17103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0" y="1599675"/>
            <a:ext cx="17103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1710425" y="1599675"/>
            <a:ext cx="17103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9" name="Shape 29"/>
        <p:cNvGrpSpPr/>
        <p:nvPr/>
      </p:nvGrpSpPr>
      <p:grpSpPr>
        <a:xfrm>
          <a:off x="0" y="0"/>
          <a:ext cx="0" cy="0"/>
          <a:chOff x="0" y="0"/>
          <a:chExt cx="0" cy="0"/>
        </a:xfrm>
      </p:grpSpPr>
      <p:sp>
        <p:nvSpPr>
          <p:cNvPr id="30" name="Google Shape;30;p5"/>
          <p:cNvSpPr txBox="1"/>
          <p:nvPr>
            <p:ph type="title"/>
          </p:nvPr>
        </p:nvSpPr>
        <p:spPr>
          <a:xfrm>
            <a:off x="893700" y="205988"/>
            <a:ext cx="64626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1" name="Google Shape;31;p5"/>
          <p:cNvSpPr txBox="1"/>
          <p:nvPr>
            <p:ph idx="1" type="body"/>
          </p:nvPr>
        </p:nvSpPr>
        <p:spPr>
          <a:xfrm>
            <a:off x="893700" y="1373588"/>
            <a:ext cx="6462600" cy="3552300"/>
          </a:xfrm>
          <a:prstGeom prst="rect">
            <a:avLst/>
          </a:prstGeom>
        </p:spPr>
        <p:txBody>
          <a:bodyPr anchorCtr="0" anchor="t" bIns="91425" lIns="91425" spcFirstLastPara="1" rIns="91425" wrap="square" tIns="91425"/>
          <a:lstStyle>
            <a:lvl1pPr indent="-419100" lvl="0" marL="457200">
              <a:spcBef>
                <a:spcPts val="600"/>
              </a:spcBef>
              <a:spcAft>
                <a:spcPts val="0"/>
              </a:spcAft>
              <a:buSzPts val="30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2" name="Google Shape;32;p5"/>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5"/>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5"/>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6" name="Shape 36"/>
        <p:cNvGrpSpPr/>
        <p:nvPr/>
      </p:nvGrpSpPr>
      <p:grpSpPr>
        <a:xfrm>
          <a:off x="0" y="0"/>
          <a:ext cx="0" cy="0"/>
          <a:chOff x="0" y="0"/>
          <a:chExt cx="0" cy="0"/>
        </a:xfrm>
      </p:grpSpPr>
      <p:sp>
        <p:nvSpPr>
          <p:cNvPr id="37" name="Google Shape;37;p6"/>
          <p:cNvSpPr txBox="1"/>
          <p:nvPr>
            <p:ph type="title"/>
          </p:nvPr>
        </p:nvSpPr>
        <p:spPr>
          <a:xfrm>
            <a:off x="893700" y="205988"/>
            <a:ext cx="64626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8" name="Google Shape;38;p6"/>
          <p:cNvSpPr txBox="1"/>
          <p:nvPr>
            <p:ph idx="1" type="body"/>
          </p:nvPr>
        </p:nvSpPr>
        <p:spPr>
          <a:xfrm>
            <a:off x="893625" y="1200150"/>
            <a:ext cx="3136800" cy="3725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9" name="Google Shape;39;p6"/>
          <p:cNvSpPr txBox="1"/>
          <p:nvPr>
            <p:ph idx="2" type="body"/>
          </p:nvPr>
        </p:nvSpPr>
        <p:spPr>
          <a:xfrm>
            <a:off x="4219456" y="1200150"/>
            <a:ext cx="3136800" cy="37257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40" name="Google Shape;40;p6"/>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6"/>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6"/>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4" name="Shape 44"/>
        <p:cNvGrpSpPr/>
        <p:nvPr/>
      </p:nvGrpSpPr>
      <p:grpSpPr>
        <a:xfrm>
          <a:off x="0" y="0"/>
          <a:ext cx="0" cy="0"/>
          <a:chOff x="0" y="0"/>
          <a:chExt cx="0" cy="0"/>
        </a:xfrm>
      </p:grpSpPr>
      <p:sp>
        <p:nvSpPr>
          <p:cNvPr id="45" name="Google Shape;45;p7"/>
          <p:cNvSpPr txBox="1"/>
          <p:nvPr>
            <p:ph type="title"/>
          </p:nvPr>
        </p:nvSpPr>
        <p:spPr>
          <a:xfrm>
            <a:off x="893700" y="205988"/>
            <a:ext cx="6462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46" name="Google Shape;46;p7"/>
          <p:cNvSpPr txBox="1"/>
          <p:nvPr>
            <p:ph idx="1" type="body"/>
          </p:nvPr>
        </p:nvSpPr>
        <p:spPr>
          <a:xfrm>
            <a:off x="893700" y="1200150"/>
            <a:ext cx="2371200" cy="3725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7" name="Google Shape;47;p7"/>
          <p:cNvSpPr txBox="1"/>
          <p:nvPr>
            <p:ph idx="2" type="body"/>
          </p:nvPr>
        </p:nvSpPr>
        <p:spPr>
          <a:xfrm>
            <a:off x="3386404" y="1200150"/>
            <a:ext cx="2371200" cy="3725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8" name="Google Shape;48;p7"/>
          <p:cNvSpPr txBox="1"/>
          <p:nvPr>
            <p:ph idx="3" type="body"/>
          </p:nvPr>
        </p:nvSpPr>
        <p:spPr>
          <a:xfrm>
            <a:off x="5879107" y="1200150"/>
            <a:ext cx="2371200" cy="3725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9" name="Google Shape;49;p7"/>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893700" y="205988"/>
            <a:ext cx="6462600" cy="857400"/>
          </a:xfrm>
          <a:prstGeom prst="rect">
            <a:avLst/>
          </a:prstGeom>
        </p:spPr>
        <p:txBody>
          <a:bodyPr anchorCtr="0" anchor="b" bIns="91425" lIns="91425" spcFirstLastPara="1" rIns="91425" wrap="square" tIns="91425"/>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55" name="Google Shape;55;p8"/>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8"/>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9" name="Shape 59"/>
        <p:cNvGrpSpPr/>
        <p:nvPr/>
      </p:nvGrpSpPr>
      <p:grpSpPr>
        <a:xfrm>
          <a:off x="0" y="0"/>
          <a:ext cx="0" cy="0"/>
          <a:chOff x="0" y="0"/>
          <a:chExt cx="0" cy="0"/>
        </a:xfrm>
      </p:grpSpPr>
      <p:sp>
        <p:nvSpPr>
          <p:cNvPr id="60" name="Google Shape;60;p9"/>
          <p:cNvSpPr txBox="1"/>
          <p:nvPr>
            <p:ph idx="1" type="body"/>
          </p:nvPr>
        </p:nvSpPr>
        <p:spPr>
          <a:xfrm>
            <a:off x="893700" y="4649963"/>
            <a:ext cx="6462600" cy="350700"/>
          </a:xfrm>
          <a:prstGeom prst="rect">
            <a:avLst/>
          </a:prstGeom>
        </p:spPr>
        <p:txBody>
          <a:bodyPr anchorCtr="0" anchor="b" bIns="91425" lIns="91425" spcFirstLastPara="1" rIns="91425" wrap="square" tIns="91425"/>
          <a:lstStyle>
            <a:lvl1pPr indent="-228600" lvl="0" marL="457200">
              <a:spcBef>
                <a:spcPts val="360"/>
              </a:spcBef>
              <a:spcAft>
                <a:spcPts val="0"/>
              </a:spcAft>
              <a:buClr>
                <a:srgbClr val="2185C5"/>
              </a:buClr>
              <a:buSzPts val="1400"/>
              <a:buNone/>
              <a:defRPr sz="1400">
                <a:solidFill>
                  <a:srgbClr val="2185C5"/>
                </a:solidFill>
              </a:defRPr>
            </a:lvl1pPr>
          </a:lstStyle>
          <a:p/>
        </p:txBody>
      </p:sp>
      <p:sp>
        <p:nvSpPr>
          <p:cNvPr id="61" name="Google Shape;61;p9"/>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9"/>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9"/>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9"/>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5" name="Shape 65"/>
        <p:cNvGrpSpPr/>
        <p:nvPr/>
      </p:nvGrpSpPr>
      <p:grpSpPr>
        <a:xfrm>
          <a:off x="0" y="0"/>
          <a:ext cx="0" cy="0"/>
          <a:chOff x="0" y="0"/>
          <a:chExt cx="0" cy="0"/>
        </a:xfrm>
      </p:grpSpPr>
      <p:sp>
        <p:nvSpPr>
          <p:cNvPr id="66" name="Google Shape;66;p10"/>
          <p:cNvSpPr/>
          <p:nvPr/>
        </p:nvSpPr>
        <p:spPr>
          <a:xfrm>
            <a:off x="7356366" y="5066325"/>
            <a:ext cx="893700" cy="77100"/>
          </a:xfrm>
          <a:prstGeom prst="rect">
            <a:avLst/>
          </a:prstGeom>
          <a:solidFill>
            <a:srgbClr val="FF97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0"/>
          <p:cNvSpPr/>
          <p:nvPr/>
        </p:nvSpPr>
        <p:spPr>
          <a:xfrm>
            <a:off x="8250312" y="5066325"/>
            <a:ext cx="893700" cy="77100"/>
          </a:xfrm>
          <a:prstGeom prst="rect">
            <a:avLst/>
          </a:prstGeom>
          <a:solidFill>
            <a:srgbClr val="F202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0"/>
          <p:cNvSpPr/>
          <p:nvPr/>
        </p:nvSpPr>
        <p:spPr>
          <a:xfrm>
            <a:off x="0" y="5066325"/>
            <a:ext cx="893700" cy="77100"/>
          </a:xfrm>
          <a:prstGeom prst="rect">
            <a:avLst/>
          </a:prstGeom>
          <a:solidFill>
            <a:srgbClr val="7EC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0"/>
          <p:cNvSpPr/>
          <p:nvPr/>
        </p:nvSpPr>
        <p:spPr>
          <a:xfrm>
            <a:off x="893710" y="5066325"/>
            <a:ext cx="6462600" cy="77100"/>
          </a:xfrm>
          <a:prstGeom prst="rect">
            <a:avLst/>
          </a:prstGeom>
          <a:solidFill>
            <a:srgbClr val="2185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1.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93700" y="205988"/>
            <a:ext cx="6462600" cy="857400"/>
          </a:xfrm>
          <a:prstGeom prst="rect">
            <a:avLst/>
          </a:prstGeom>
          <a:noFill/>
          <a:ln>
            <a:noFill/>
          </a:ln>
        </p:spPr>
        <p:txBody>
          <a:bodyPr anchorCtr="0" anchor="b" bIns="91425" lIns="91425" spcFirstLastPara="1" rIns="91425" wrap="square" tIns="91425"/>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p:txBody>
      </p:sp>
      <p:sp>
        <p:nvSpPr>
          <p:cNvPr id="7" name="Google Shape;7;p1"/>
          <p:cNvSpPr txBox="1"/>
          <p:nvPr>
            <p:ph idx="1" type="body"/>
          </p:nvPr>
        </p:nvSpPr>
        <p:spPr>
          <a:xfrm>
            <a:off x="893700" y="1373588"/>
            <a:ext cx="6462600" cy="3552300"/>
          </a:xfrm>
          <a:prstGeom prst="rect">
            <a:avLst/>
          </a:prstGeom>
          <a:noFill/>
          <a:ln>
            <a:noFill/>
          </a:ln>
        </p:spPr>
        <p:txBody>
          <a:bodyPr anchorCtr="0" anchor="t" bIns="91425" lIns="91425" spcFirstLastPara="1" rIns="91425" wrap="square" tIns="91425"/>
          <a:lstStyle>
            <a:lvl1pPr indent="-419100" lvl="0" marL="4572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indent="-381000" lvl="1" marL="9144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indent="-381000" lvl="2" marL="13716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indent="-342900" lvl="3" marL="18288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indent="-342900" lvl="4" marL="22860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indent="-342900" lvl="5" marL="27432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indent="-342900" lvl="6" marL="32004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indent="-342900" lvl="7" marL="36576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indent="-342900" lvl="8" marL="41148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p:txBody>
      </p:sp>
      <p:pic>
        <p:nvPicPr>
          <p:cNvPr id="8" name="Google Shape;8;p1"/>
          <p:cNvPicPr preferRelativeResize="0"/>
          <p:nvPr/>
        </p:nvPicPr>
        <p:blipFill>
          <a:blip r:embed="rId1">
            <a:alphaModFix/>
          </a:blip>
          <a:stretch>
            <a:fillRect/>
          </a:stretch>
        </p:blipFill>
        <p:spPr>
          <a:xfrm>
            <a:off x="7356300" y="4702174"/>
            <a:ext cx="1618451" cy="2237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7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gif"/><Relationship Id="rId4" Type="http://schemas.openxmlformats.org/officeDocument/2006/relationships/hyperlink" Target="http://www.youtube.com/watch?v=cGKx6T_eDD8" TargetMode="External"/><Relationship Id="rId5" Type="http://schemas.openxmlformats.org/officeDocument/2006/relationships/image" Target="../media/image12.jpg"/><Relationship Id="rId6" Type="http://schemas.openxmlformats.org/officeDocument/2006/relationships/hyperlink" Target="http://www.youtube.com/watch?v=cqL1dxJlTbI" TargetMode="External"/><Relationship Id="rId7" Type="http://schemas.openxmlformats.org/officeDocument/2006/relationships/image" Target="../media/image1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1.gif"/><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7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5.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6.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6.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www.youtube.com/watch?v=FPfQMVf4vwQ" TargetMode="External"/><Relationship Id="rId4" Type="http://schemas.openxmlformats.org/officeDocument/2006/relationships/image" Target="../media/image4.jpg"/><Relationship Id="rId5" Type="http://schemas.openxmlformats.org/officeDocument/2006/relationships/image" Target="../media/image6.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6.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3.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gif"/></Relationships>
</file>

<file path=ppt/slides/_rels/slide45.xml.rels><?xml version="1.0" encoding="UTF-8" standalone="yes"?><Relationships xmlns="http://schemas.openxmlformats.org/package/2006/relationships"><Relationship Id="rId20" Type="http://schemas.openxmlformats.org/officeDocument/2006/relationships/image" Target="../media/image59.png"/><Relationship Id="rId11" Type="http://schemas.openxmlformats.org/officeDocument/2006/relationships/image" Target="../media/image48.png"/><Relationship Id="rId22" Type="http://schemas.openxmlformats.org/officeDocument/2006/relationships/image" Target="../media/image57.png"/><Relationship Id="rId10" Type="http://schemas.openxmlformats.org/officeDocument/2006/relationships/image" Target="../media/image41.png"/><Relationship Id="rId21" Type="http://schemas.openxmlformats.org/officeDocument/2006/relationships/image" Target="../media/image56.png"/><Relationship Id="rId13" Type="http://schemas.openxmlformats.org/officeDocument/2006/relationships/image" Target="../media/image46.png"/><Relationship Id="rId12" Type="http://schemas.openxmlformats.org/officeDocument/2006/relationships/image" Target="../media/image49.png"/><Relationship Id="rId23"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43.png"/><Relationship Id="rId15" Type="http://schemas.openxmlformats.org/officeDocument/2006/relationships/image" Target="../media/image55.png"/><Relationship Id="rId14" Type="http://schemas.openxmlformats.org/officeDocument/2006/relationships/image" Target="../media/image60.png"/><Relationship Id="rId17" Type="http://schemas.openxmlformats.org/officeDocument/2006/relationships/image" Target="../media/image52.png"/><Relationship Id="rId16" Type="http://schemas.openxmlformats.org/officeDocument/2006/relationships/image" Target="../media/image54.png"/><Relationship Id="rId5" Type="http://schemas.openxmlformats.org/officeDocument/2006/relationships/image" Target="../media/image42.png"/><Relationship Id="rId19" Type="http://schemas.openxmlformats.org/officeDocument/2006/relationships/image" Target="../media/image51.png"/><Relationship Id="rId6" Type="http://schemas.openxmlformats.org/officeDocument/2006/relationships/image" Target="../media/image45.png"/><Relationship Id="rId18" Type="http://schemas.openxmlformats.org/officeDocument/2006/relationships/image" Target="../media/image50.png"/><Relationship Id="rId7" Type="http://schemas.openxmlformats.org/officeDocument/2006/relationships/image" Target="../media/image44.png"/><Relationship Id="rId8"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hyperlink" Target="http://bit.ly/buildactions-console" TargetMode="External"/><Relationship Id="rId4" Type="http://schemas.openxmlformats.org/officeDocument/2006/relationships/hyperlink" Target="http://developers.google.com/actions/templates" TargetMode="External"/><Relationship Id="rId9" Type="http://schemas.openxmlformats.org/officeDocument/2006/relationships/hyperlink" Target="http://bit.ly/aog-cloud-functions" TargetMode="External"/><Relationship Id="rId5" Type="http://schemas.openxmlformats.org/officeDocument/2006/relationships/hyperlink" Target="http://developers.google.com/actions/sdk" TargetMode="External"/><Relationship Id="rId6" Type="http://schemas.openxmlformats.org/officeDocument/2006/relationships/hyperlink" Target="http://developers.google.com/actions" TargetMode="External"/><Relationship Id="rId7" Type="http://schemas.openxmlformats.org/officeDocument/2006/relationships/hyperlink" Target="https://codelabs.developers.google.com" TargetMode="External"/><Relationship Id="rId8" Type="http://schemas.openxmlformats.org/officeDocument/2006/relationships/hyperlink" Target="http://bit.ly/firebase-get-started"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6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4.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7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5.png"/><Relationship Id="rId11" Type="http://schemas.openxmlformats.org/officeDocument/2006/relationships/image" Target="../media/image67.png"/><Relationship Id="rId10" Type="http://schemas.openxmlformats.org/officeDocument/2006/relationships/image" Target="../media/image36.png"/><Relationship Id="rId12" Type="http://schemas.openxmlformats.org/officeDocument/2006/relationships/image" Target="../media/image68.png"/><Relationship Id="rId9" Type="http://schemas.openxmlformats.org/officeDocument/2006/relationships/image" Target="../media/image33.png"/><Relationship Id="rId5" Type="http://schemas.openxmlformats.org/officeDocument/2006/relationships/image" Target="../media/image7.png"/><Relationship Id="rId6" Type="http://schemas.openxmlformats.org/officeDocument/2006/relationships/image" Target="../media/image61.png"/><Relationship Id="rId7" Type="http://schemas.openxmlformats.org/officeDocument/2006/relationships/image" Target="../media/image15.png"/><Relationship Id="rId8"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78" name="Shape 78"/>
        <p:cNvGrpSpPr/>
        <p:nvPr/>
      </p:nvGrpSpPr>
      <p:grpSpPr>
        <a:xfrm>
          <a:off x="0" y="0"/>
          <a:ext cx="0" cy="0"/>
          <a:chOff x="0" y="0"/>
          <a:chExt cx="0" cy="0"/>
        </a:xfrm>
      </p:grpSpPr>
      <p:sp>
        <p:nvSpPr>
          <p:cNvPr id="79" name="Google Shape;79;p12"/>
          <p:cNvSpPr txBox="1"/>
          <p:nvPr/>
        </p:nvSpPr>
        <p:spPr>
          <a:xfrm>
            <a:off x="2697150" y="253675"/>
            <a:ext cx="3749700" cy="1090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0" i="0" lang="tr" sz="2400" u="none" cap="none" strike="noStrike">
                <a:solidFill>
                  <a:srgbClr val="000000"/>
                </a:solidFill>
                <a:latin typeface="Roboto Medium"/>
                <a:ea typeface="Roboto Medium"/>
                <a:cs typeface="Roboto Medium"/>
                <a:sym typeface="Roboto Medium"/>
              </a:rPr>
              <a:t>Hey Google, Here We Go!</a:t>
            </a:r>
            <a:endParaRPr b="0" i="0" sz="2400" u="none" cap="none" strike="noStrike">
              <a:solidFill>
                <a:srgbClr val="000000"/>
              </a:solidFill>
              <a:latin typeface="Roboto Medium"/>
              <a:ea typeface="Roboto Medium"/>
              <a:cs typeface="Roboto Medium"/>
              <a:sym typeface="Roboto Medium"/>
            </a:endParaRPr>
          </a:p>
        </p:txBody>
      </p:sp>
      <p:sp>
        <p:nvSpPr>
          <p:cNvPr id="80" name="Google Shape;80;p12"/>
          <p:cNvSpPr/>
          <p:nvPr/>
        </p:nvSpPr>
        <p:spPr>
          <a:xfrm>
            <a:off x="0" y="1601300"/>
            <a:ext cx="1699200" cy="66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2"/>
          <p:cNvSpPr/>
          <p:nvPr/>
        </p:nvSpPr>
        <p:spPr>
          <a:xfrm>
            <a:off x="1699200" y="1601300"/>
            <a:ext cx="1761900" cy="66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2"/>
          <p:cNvSpPr/>
          <p:nvPr/>
        </p:nvSpPr>
        <p:spPr>
          <a:xfrm>
            <a:off x="5707325" y="1601300"/>
            <a:ext cx="1699200" cy="66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2"/>
          <p:cNvSpPr/>
          <p:nvPr/>
        </p:nvSpPr>
        <p:spPr>
          <a:xfrm>
            <a:off x="7406525" y="1601288"/>
            <a:ext cx="1761900" cy="66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2"/>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2"/>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2"/>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2"/>
          <p:cNvPicPr preferRelativeResize="0"/>
          <p:nvPr/>
        </p:nvPicPr>
        <p:blipFill>
          <a:blip r:embed="rId3">
            <a:alphaModFix/>
          </a:blip>
          <a:stretch>
            <a:fillRect/>
          </a:stretch>
        </p:blipFill>
        <p:spPr>
          <a:xfrm>
            <a:off x="2166138" y="2001024"/>
            <a:ext cx="4811723" cy="22744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193" name="Shape 193"/>
        <p:cNvGrpSpPr/>
        <p:nvPr/>
      </p:nvGrpSpPr>
      <p:grpSpPr>
        <a:xfrm>
          <a:off x="0" y="0"/>
          <a:ext cx="0" cy="0"/>
          <a:chOff x="0" y="0"/>
          <a:chExt cx="0" cy="0"/>
        </a:xfrm>
      </p:grpSpPr>
      <p:sp>
        <p:nvSpPr>
          <p:cNvPr id="194" name="Google Shape;194;p21"/>
          <p:cNvSpPr txBox="1"/>
          <p:nvPr>
            <p:ph idx="1" type="body"/>
          </p:nvPr>
        </p:nvSpPr>
        <p:spPr>
          <a:xfrm>
            <a:off x="113150" y="738600"/>
            <a:ext cx="2314500" cy="236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tr" sz="1400" u="sng">
                <a:solidFill>
                  <a:srgbClr val="000000"/>
                </a:solidFill>
                <a:highlight>
                  <a:srgbClr val="EAD1DC"/>
                </a:highlight>
                <a:latin typeface="Roboto"/>
                <a:ea typeface="Roboto"/>
                <a:cs typeface="Roboto"/>
                <a:sym typeface="Roboto"/>
              </a:rPr>
              <a:t>Smart Displays:</a:t>
            </a:r>
            <a:r>
              <a:rPr lang="tr" sz="1400">
                <a:solidFill>
                  <a:srgbClr val="000000"/>
                </a:solidFill>
                <a:highlight>
                  <a:srgbClr val="EAD1DC"/>
                </a:highlight>
                <a:latin typeface="Roboto"/>
                <a:ea typeface="Roboto"/>
                <a:cs typeface="Roboto"/>
                <a:sym typeface="Roboto"/>
              </a:rPr>
              <a:t> </a:t>
            </a:r>
            <a:r>
              <a:rPr lang="tr" sz="1400">
                <a:solidFill>
                  <a:schemeClr val="dk1"/>
                </a:solidFill>
                <a:highlight>
                  <a:srgbClr val="EAD1DC"/>
                </a:highlight>
                <a:latin typeface="Roboto"/>
                <a:ea typeface="Roboto"/>
                <a:cs typeface="Roboto"/>
                <a:sym typeface="Roboto"/>
              </a:rPr>
              <a:t>Devices with screens make it easy for users to quickly scan lists or make selections, in common use cases like shopping or product browsing.</a:t>
            </a:r>
            <a:r>
              <a:rPr lang="tr" sz="1400">
                <a:solidFill>
                  <a:schemeClr val="dk1"/>
                </a:solidFill>
                <a:highlight>
                  <a:srgbClr val="D9D9D9"/>
                </a:highlight>
                <a:latin typeface="Roboto"/>
                <a:ea typeface="Roboto"/>
                <a:cs typeface="Roboto"/>
                <a:sym typeface="Roboto"/>
              </a:rPr>
              <a:t> </a:t>
            </a:r>
            <a:endParaRPr sz="1400">
              <a:solidFill>
                <a:srgbClr val="000000"/>
              </a:solidFill>
              <a:highlight>
                <a:srgbClr val="D9D9D9"/>
              </a:highlight>
              <a:latin typeface="Roboto"/>
              <a:ea typeface="Roboto"/>
              <a:cs typeface="Roboto"/>
              <a:sym typeface="Roboto"/>
            </a:endParaRPr>
          </a:p>
        </p:txBody>
      </p:sp>
      <p:pic>
        <p:nvPicPr>
          <p:cNvPr id="195" name="Google Shape;195;p21"/>
          <p:cNvPicPr preferRelativeResize="0"/>
          <p:nvPr/>
        </p:nvPicPr>
        <p:blipFill rotWithShape="1">
          <a:blip r:embed="rId3">
            <a:alphaModFix/>
          </a:blip>
          <a:srcRect b="0" l="0" r="0" t="32687"/>
          <a:stretch/>
        </p:blipFill>
        <p:spPr>
          <a:xfrm>
            <a:off x="378700" y="3329609"/>
            <a:ext cx="1958351" cy="822175"/>
          </a:xfrm>
          <a:prstGeom prst="rect">
            <a:avLst/>
          </a:prstGeom>
          <a:noFill/>
          <a:ln>
            <a:noFill/>
          </a:ln>
        </p:spPr>
      </p:pic>
      <p:pic>
        <p:nvPicPr>
          <p:cNvPr id="196" name="Google Shape;196;p21"/>
          <p:cNvPicPr preferRelativeResize="0"/>
          <p:nvPr/>
        </p:nvPicPr>
        <p:blipFill rotWithShape="1">
          <a:blip r:embed="rId4">
            <a:alphaModFix/>
          </a:blip>
          <a:srcRect b="0" l="0" r="0" t="31167"/>
          <a:stretch/>
        </p:blipFill>
        <p:spPr>
          <a:xfrm>
            <a:off x="3610125" y="3385462"/>
            <a:ext cx="1796375" cy="772800"/>
          </a:xfrm>
          <a:prstGeom prst="rect">
            <a:avLst/>
          </a:prstGeom>
          <a:noFill/>
          <a:ln>
            <a:noFill/>
          </a:ln>
        </p:spPr>
      </p:pic>
      <p:pic>
        <p:nvPicPr>
          <p:cNvPr id="197" name="Google Shape;197;p21"/>
          <p:cNvPicPr preferRelativeResize="0"/>
          <p:nvPr/>
        </p:nvPicPr>
        <p:blipFill rotWithShape="1">
          <a:blip r:embed="rId5">
            <a:alphaModFix/>
          </a:blip>
          <a:srcRect b="8235" l="0" r="0" t="36715"/>
          <a:stretch/>
        </p:blipFill>
        <p:spPr>
          <a:xfrm>
            <a:off x="6729725" y="3462850"/>
            <a:ext cx="1796351" cy="618025"/>
          </a:xfrm>
          <a:prstGeom prst="rect">
            <a:avLst/>
          </a:prstGeom>
          <a:noFill/>
          <a:ln>
            <a:noFill/>
          </a:ln>
        </p:spPr>
      </p:pic>
      <p:sp>
        <p:nvSpPr>
          <p:cNvPr id="198" name="Google Shape;198;p21"/>
          <p:cNvSpPr txBox="1"/>
          <p:nvPr/>
        </p:nvSpPr>
        <p:spPr>
          <a:xfrm>
            <a:off x="3199250" y="738600"/>
            <a:ext cx="2407200" cy="232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 sz="1400" u="sng" cap="none" strike="noStrike">
                <a:solidFill>
                  <a:srgbClr val="000000"/>
                </a:solidFill>
                <a:highlight>
                  <a:srgbClr val="EAD1DC"/>
                </a:highlight>
                <a:latin typeface="Roboto"/>
                <a:ea typeface="Roboto"/>
                <a:cs typeface="Roboto"/>
                <a:sym typeface="Roboto"/>
              </a:rPr>
              <a:t>Smart Speakers:</a:t>
            </a:r>
            <a:r>
              <a:rPr b="0" i="0" lang="tr" sz="1400" u="none" cap="none" strike="noStrike">
                <a:solidFill>
                  <a:srgbClr val="000000"/>
                </a:solidFill>
                <a:highlight>
                  <a:srgbClr val="EAD1DC"/>
                </a:highlight>
                <a:latin typeface="Roboto"/>
                <a:ea typeface="Roboto"/>
                <a:cs typeface="Roboto"/>
                <a:sym typeface="Roboto"/>
              </a:rPr>
              <a:t> </a:t>
            </a:r>
            <a:r>
              <a:rPr b="0" i="0" lang="tr" sz="1400" u="none" cap="none" strike="noStrike">
                <a:solidFill>
                  <a:schemeClr val="dk1"/>
                </a:solidFill>
                <a:highlight>
                  <a:srgbClr val="EAD1DC"/>
                </a:highlight>
                <a:latin typeface="Roboto"/>
                <a:ea typeface="Roboto"/>
                <a:cs typeface="Roboto"/>
                <a:sym typeface="Roboto"/>
              </a:rPr>
              <a:t>These devices use only voice and audio for their user experience that make hands-free interactions and multi-tasking easy for users. </a:t>
            </a:r>
            <a:endParaRPr b="0" i="0" sz="1400" u="none" cap="none" strike="noStrike">
              <a:solidFill>
                <a:srgbClr val="000000"/>
              </a:solidFill>
              <a:highlight>
                <a:srgbClr val="EAD1DC"/>
              </a:highlight>
              <a:latin typeface="Roboto"/>
              <a:ea typeface="Roboto"/>
              <a:cs typeface="Roboto"/>
              <a:sym typeface="Roboto"/>
            </a:endParaRPr>
          </a:p>
        </p:txBody>
      </p:sp>
      <p:pic>
        <p:nvPicPr>
          <p:cNvPr id="199" name="Google Shape;199;p21"/>
          <p:cNvPicPr preferRelativeResize="0"/>
          <p:nvPr/>
        </p:nvPicPr>
        <p:blipFill rotWithShape="1">
          <a:blip r:embed="rId6">
            <a:alphaModFix/>
          </a:blip>
          <a:srcRect b="13578" l="7522" r="8878" t="9314"/>
          <a:stretch/>
        </p:blipFill>
        <p:spPr>
          <a:xfrm>
            <a:off x="1147529" y="3104696"/>
            <a:ext cx="420700" cy="388075"/>
          </a:xfrm>
          <a:prstGeom prst="rect">
            <a:avLst/>
          </a:prstGeom>
          <a:noFill/>
          <a:ln>
            <a:noFill/>
          </a:ln>
        </p:spPr>
      </p:pic>
      <p:pic>
        <p:nvPicPr>
          <p:cNvPr id="200" name="Google Shape;200;p21"/>
          <p:cNvPicPr preferRelativeResize="0"/>
          <p:nvPr/>
        </p:nvPicPr>
        <p:blipFill rotWithShape="1">
          <a:blip r:embed="rId6">
            <a:alphaModFix/>
          </a:blip>
          <a:srcRect b="13578" l="7522" r="8878" t="9314"/>
          <a:stretch/>
        </p:blipFill>
        <p:spPr>
          <a:xfrm>
            <a:off x="4297966" y="3104696"/>
            <a:ext cx="420700" cy="388075"/>
          </a:xfrm>
          <a:prstGeom prst="rect">
            <a:avLst/>
          </a:prstGeom>
          <a:noFill/>
          <a:ln>
            <a:noFill/>
          </a:ln>
        </p:spPr>
      </p:pic>
      <p:pic>
        <p:nvPicPr>
          <p:cNvPr id="201" name="Google Shape;201;p21"/>
          <p:cNvPicPr preferRelativeResize="0"/>
          <p:nvPr/>
        </p:nvPicPr>
        <p:blipFill rotWithShape="1">
          <a:blip r:embed="rId6">
            <a:alphaModFix/>
          </a:blip>
          <a:srcRect b="13578" l="7522" r="8878" t="9314"/>
          <a:stretch/>
        </p:blipFill>
        <p:spPr>
          <a:xfrm>
            <a:off x="7417554" y="3104696"/>
            <a:ext cx="420700" cy="388075"/>
          </a:xfrm>
          <a:prstGeom prst="rect">
            <a:avLst/>
          </a:prstGeom>
          <a:noFill/>
          <a:ln>
            <a:noFill/>
          </a:ln>
        </p:spPr>
      </p:pic>
      <p:sp>
        <p:nvSpPr>
          <p:cNvPr id="202" name="Google Shape;202;p21"/>
          <p:cNvSpPr txBox="1"/>
          <p:nvPr/>
        </p:nvSpPr>
        <p:spPr>
          <a:xfrm>
            <a:off x="6229150" y="738600"/>
            <a:ext cx="2465100" cy="216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 sz="1400" u="sng" cap="none" strike="noStrike">
                <a:solidFill>
                  <a:srgbClr val="000000"/>
                </a:solidFill>
                <a:highlight>
                  <a:srgbClr val="EAD1DC"/>
                </a:highlight>
                <a:latin typeface="Roboto"/>
                <a:ea typeface="Roboto"/>
                <a:cs typeface="Roboto"/>
                <a:sym typeface="Roboto"/>
              </a:rPr>
              <a:t>Smart Phones: </a:t>
            </a:r>
            <a:r>
              <a:rPr b="0" i="0" lang="tr" sz="1600" u="none" cap="none" strike="noStrike">
                <a:solidFill>
                  <a:schemeClr val="dk1"/>
                </a:solidFill>
                <a:highlight>
                  <a:srgbClr val="EAD1DC"/>
                </a:highlight>
                <a:latin typeface="Georgia"/>
                <a:ea typeface="Georgia"/>
                <a:cs typeface="Georgia"/>
                <a:sym typeface="Georgia"/>
              </a:rPr>
              <a:t> </a:t>
            </a:r>
            <a:r>
              <a:rPr b="0" i="0" lang="tr" sz="1400" u="none" cap="none" strike="noStrike">
                <a:solidFill>
                  <a:schemeClr val="dk1"/>
                </a:solidFill>
                <a:highlight>
                  <a:srgbClr val="EAD1DC"/>
                </a:highlight>
                <a:latin typeface="Roboto"/>
                <a:ea typeface="Roboto"/>
                <a:cs typeface="Roboto"/>
                <a:sym typeface="Roboto"/>
              </a:rPr>
              <a:t>Phones are multimodal, combining voice and visual interactions like Smart Displays, but with the added benefit of mobility.</a:t>
            </a:r>
            <a:r>
              <a:rPr b="0" i="0" lang="tr" sz="1400" u="none" cap="none" strike="noStrike">
                <a:solidFill>
                  <a:schemeClr val="dk1"/>
                </a:solidFill>
                <a:highlight>
                  <a:srgbClr val="FFFFFF"/>
                </a:highlight>
                <a:latin typeface="Roboto"/>
                <a:ea typeface="Roboto"/>
                <a:cs typeface="Roboto"/>
                <a:sym typeface="Roboto"/>
              </a:rPr>
              <a:t> </a:t>
            </a:r>
            <a:endParaRPr b="0" i="0" sz="14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203" name="Google Shape;203;p21"/>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1"/>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210" name="Shape 210"/>
        <p:cNvGrpSpPr/>
        <p:nvPr/>
      </p:nvGrpSpPr>
      <p:grpSpPr>
        <a:xfrm>
          <a:off x="0" y="0"/>
          <a:ext cx="0" cy="0"/>
          <a:chOff x="0" y="0"/>
          <a:chExt cx="0" cy="0"/>
        </a:xfrm>
      </p:grpSpPr>
      <p:pic>
        <p:nvPicPr>
          <p:cNvPr id="211" name="Google Shape;211;p22"/>
          <p:cNvPicPr preferRelativeResize="0"/>
          <p:nvPr/>
        </p:nvPicPr>
        <p:blipFill rotWithShape="1">
          <a:blip r:embed="rId3">
            <a:alphaModFix/>
          </a:blip>
          <a:srcRect b="13578" l="7522" r="8878" t="9314"/>
          <a:stretch/>
        </p:blipFill>
        <p:spPr>
          <a:xfrm>
            <a:off x="3309393" y="-72030"/>
            <a:ext cx="1928550" cy="1778900"/>
          </a:xfrm>
          <a:prstGeom prst="rect">
            <a:avLst/>
          </a:prstGeom>
          <a:noFill/>
          <a:ln>
            <a:noFill/>
          </a:ln>
        </p:spPr>
      </p:pic>
      <p:sp>
        <p:nvSpPr>
          <p:cNvPr id="212" name="Google Shape;212;p22"/>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22" title="hairsaloon">
            <a:hlinkClick r:id="rId4"/>
          </p:cNvPr>
          <p:cNvPicPr preferRelativeResize="0"/>
          <p:nvPr/>
        </p:nvPicPr>
        <p:blipFill>
          <a:blip r:embed="rId5">
            <a:alphaModFix/>
          </a:blip>
          <a:stretch>
            <a:fillRect/>
          </a:stretch>
        </p:blipFill>
        <p:spPr>
          <a:xfrm>
            <a:off x="298075" y="1593732"/>
            <a:ext cx="4054574" cy="3040931"/>
          </a:xfrm>
          <a:prstGeom prst="rect">
            <a:avLst/>
          </a:prstGeom>
          <a:noFill/>
          <a:ln>
            <a:noFill/>
          </a:ln>
        </p:spPr>
      </p:pic>
      <p:pic>
        <p:nvPicPr>
          <p:cNvPr id="217" name="Google Shape;217;p22" title="real restaurant">
            <a:hlinkClick r:id="rId6"/>
          </p:cNvPr>
          <p:cNvPicPr preferRelativeResize="0"/>
          <p:nvPr/>
        </p:nvPicPr>
        <p:blipFill>
          <a:blip r:embed="rId7">
            <a:alphaModFix/>
          </a:blip>
          <a:stretch>
            <a:fillRect/>
          </a:stretch>
        </p:blipFill>
        <p:spPr>
          <a:xfrm>
            <a:off x="4887874" y="1593732"/>
            <a:ext cx="4054574" cy="304093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21" name="Shape 221"/>
        <p:cNvGrpSpPr/>
        <p:nvPr/>
      </p:nvGrpSpPr>
      <p:grpSpPr>
        <a:xfrm>
          <a:off x="0" y="0"/>
          <a:ext cx="0" cy="0"/>
          <a:chOff x="0" y="0"/>
          <a:chExt cx="0" cy="0"/>
        </a:xfrm>
      </p:grpSpPr>
      <p:sp>
        <p:nvSpPr>
          <p:cNvPr id="222" name="Google Shape;222;p23"/>
          <p:cNvSpPr/>
          <p:nvPr/>
        </p:nvSpPr>
        <p:spPr>
          <a:xfrm>
            <a:off x="-50" y="3999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889150" y="3999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7332850" y="3999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8222050" y="3999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50" y="0"/>
            <a:ext cx="9144000" cy="39996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txBox="1"/>
          <p:nvPr>
            <p:ph idx="1" type="subTitle"/>
          </p:nvPr>
        </p:nvSpPr>
        <p:spPr>
          <a:xfrm>
            <a:off x="2259725" y="1476548"/>
            <a:ext cx="77724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tr">
                <a:solidFill>
                  <a:srgbClr val="FFFFFF"/>
                </a:solidFill>
                <a:latin typeface="Roboto"/>
                <a:ea typeface="Roboto"/>
                <a:cs typeface="Roboto"/>
                <a:sym typeface="Roboto"/>
              </a:rPr>
              <a:t>          Actions for the</a:t>
            </a:r>
            <a:r>
              <a:rPr lang="tr" sz="2400">
                <a:solidFill>
                  <a:srgbClr val="FFFFFF"/>
                </a:solidFill>
                <a:latin typeface="Roboto"/>
                <a:ea typeface="Roboto"/>
                <a:cs typeface="Roboto"/>
                <a:sym typeface="Roboto"/>
              </a:rPr>
              <a:t> </a:t>
            </a:r>
            <a:r>
              <a:rPr lang="tr">
                <a:solidFill>
                  <a:srgbClr val="FFFFFF"/>
                </a:solidFill>
                <a:latin typeface="Roboto"/>
                <a:ea typeface="Roboto"/>
                <a:cs typeface="Roboto"/>
                <a:sym typeface="Roboto"/>
              </a:rPr>
              <a:t>Google Assistant</a:t>
            </a:r>
            <a:endParaRPr sz="2400">
              <a:solidFill>
                <a:srgbClr val="FFFFFF"/>
              </a:solidFill>
              <a:latin typeface="Roboto"/>
              <a:ea typeface="Roboto"/>
              <a:cs typeface="Roboto"/>
              <a:sym typeface="Roboto"/>
            </a:endParaRPr>
          </a:p>
          <a:p>
            <a:pPr indent="0" lvl="0" marL="0" rtl="0" algn="l">
              <a:lnSpc>
                <a:spcPct val="115000"/>
              </a:lnSpc>
              <a:spcBef>
                <a:spcPts val="1600"/>
              </a:spcBef>
              <a:spcAft>
                <a:spcPts val="1600"/>
              </a:spcAft>
              <a:buSzPts val="1800"/>
              <a:buNone/>
            </a:pPr>
            <a:r>
              <a:t/>
            </a:r>
            <a:endParaRPr/>
          </a:p>
        </p:txBody>
      </p:sp>
      <p:pic>
        <p:nvPicPr>
          <p:cNvPr id="228" name="Google Shape;228;p23"/>
          <p:cNvPicPr preferRelativeResize="0"/>
          <p:nvPr/>
        </p:nvPicPr>
        <p:blipFill rotWithShape="1">
          <a:blip r:embed="rId3">
            <a:alphaModFix/>
          </a:blip>
          <a:srcRect b="13578" l="7523" r="8878" t="9314"/>
          <a:stretch/>
        </p:blipFill>
        <p:spPr>
          <a:xfrm>
            <a:off x="466543" y="1414845"/>
            <a:ext cx="1928550" cy="1778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232" name="Shape 232"/>
        <p:cNvGrpSpPr/>
        <p:nvPr/>
      </p:nvGrpSpPr>
      <p:grpSpPr>
        <a:xfrm>
          <a:off x="0" y="0"/>
          <a:ext cx="0" cy="0"/>
          <a:chOff x="0" y="0"/>
          <a:chExt cx="0" cy="0"/>
        </a:xfrm>
      </p:grpSpPr>
      <p:sp>
        <p:nvSpPr>
          <p:cNvPr id="233" name="Google Shape;233;p24"/>
          <p:cNvSpPr txBox="1"/>
          <p:nvPr>
            <p:ph idx="1" type="body"/>
          </p:nvPr>
        </p:nvSpPr>
        <p:spPr>
          <a:xfrm>
            <a:off x="4379375" y="1095800"/>
            <a:ext cx="4030800" cy="2442900"/>
          </a:xfrm>
          <a:prstGeom prst="rect">
            <a:avLst/>
          </a:prstGeom>
          <a:noFill/>
          <a:ln>
            <a:noFill/>
          </a:ln>
        </p:spPr>
        <p:txBody>
          <a:bodyPr anchorCtr="0" anchor="t" bIns="91425" lIns="91425" spcFirstLastPara="1" rIns="91425" wrap="square" tIns="91425">
            <a:noAutofit/>
          </a:bodyPr>
          <a:lstStyle/>
          <a:p>
            <a:pPr indent="0" lvl="0" marL="0" rtl="0" algn="l">
              <a:lnSpc>
                <a:spcPct val="166666"/>
              </a:lnSpc>
              <a:spcBef>
                <a:spcPts val="2400"/>
              </a:spcBef>
              <a:spcAft>
                <a:spcPts val="0"/>
              </a:spcAft>
              <a:buClr>
                <a:schemeClr val="dk1"/>
              </a:buClr>
              <a:buSzPts val="1100"/>
              <a:buFont typeface="Arial"/>
              <a:buNone/>
            </a:pPr>
            <a:r>
              <a:rPr lang="tr" sz="1400">
                <a:solidFill>
                  <a:srgbClr val="000000"/>
                </a:solidFill>
                <a:latin typeface="Roboto"/>
                <a:ea typeface="Roboto"/>
                <a:cs typeface="Roboto"/>
                <a:sym typeface="Roboto"/>
              </a:rPr>
              <a:t>Smart home Actions</a:t>
            </a:r>
            <a:endParaRPr sz="1400">
              <a:solidFill>
                <a:srgbClr val="000000"/>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tr" sz="1400">
                <a:solidFill>
                  <a:srgbClr val="000000"/>
                </a:solidFill>
                <a:latin typeface="Roboto"/>
                <a:ea typeface="Roboto"/>
                <a:cs typeface="Roboto"/>
                <a:sym typeface="Roboto"/>
              </a:rPr>
              <a:t>You can build smart home Actions that let users control Internet of Things (IoT) devices through the Google Assistant. Building smart home Actions lets you connect, query, and control devices through your existing cloud infrastructure.</a:t>
            </a:r>
            <a:endParaRPr sz="1400">
              <a:solidFill>
                <a:srgbClr val="000000"/>
              </a:solidFill>
              <a:latin typeface="Roboto"/>
              <a:ea typeface="Roboto"/>
              <a:cs typeface="Roboto"/>
              <a:sym typeface="Roboto"/>
            </a:endParaRPr>
          </a:p>
          <a:p>
            <a:pPr indent="0" lvl="0" marL="0" rtl="0" algn="l">
              <a:lnSpc>
                <a:spcPct val="115000"/>
              </a:lnSpc>
              <a:spcBef>
                <a:spcPts val="1200"/>
              </a:spcBef>
              <a:spcAft>
                <a:spcPts val="1600"/>
              </a:spcAft>
              <a:buSzPts val="1800"/>
              <a:buNone/>
            </a:pPr>
            <a:r>
              <a:t/>
            </a:r>
            <a:endParaRPr/>
          </a:p>
        </p:txBody>
      </p:sp>
      <p:sp>
        <p:nvSpPr>
          <p:cNvPr id="234" name="Google Shape;234;p24"/>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8" name="Google Shape;238;p24"/>
          <p:cNvPicPr preferRelativeResize="0"/>
          <p:nvPr/>
        </p:nvPicPr>
        <p:blipFill>
          <a:blip r:embed="rId3">
            <a:alphaModFix/>
          </a:blip>
          <a:stretch>
            <a:fillRect/>
          </a:stretch>
        </p:blipFill>
        <p:spPr>
          <a:xfrm>
            <a:off x="330725" y="1142475"/>
            <a:ext cx="3432800" cy="2571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242" name="Shape 242"/>
        <p:cNvGrpSpPr/>
        <p:nvPr/>
      </p:nvGrpSpPr>
      <p:grpSpPr>
        <a:xfrm>
          <a:off x="0" y="0"/>
          <a:ext cx="0" cy="0"/>
          <a:chOff x="0" y="0"/>
          <a:chExt cx="0" cy="0"/>
        </a:xfrm>
      </p:grpSpPr>
      <p:pic>
        <p:nvPicPr>
          <p:cNvPr id="243" name="Google Shape;243;p25"/>
          <p:cNvPicPr preferRelativeResize="0"/>
          <p:nvPr/>
        </p:nvPicPr>
        <p:blipFill rotWithShape="1">
          <a:blip r:embed="rId3">
            <a:alphaModFix/>
          </a:blip>
          <a:srcRect b="0" l="0" r="0" t="0"/>
          <a:stretch/>
        </p:blipFill>
        <p:spPr>
          <a:xfrm>
            <a:off x="627525" y="1253025"/>
            <a:ext cx="2495925" cy="2376225"/>
          </a:xfrm>
          <a:prstGeom prst="rect">
            <a:avLst/>
          </a:prstGeom>
          <a:noFill/>
          <a:ln>
            <a:noFill/>
          </a:ln>
        </p:spPr>
      </p:pic>
      <p:sp>
        <p:nvSpPr>
          <p:cNvPr id="244" name="Google Shape;244;p25"/>
          <p:cNvSpPr txBox="1"/>
          <p:nvPr/>
        </p:nvSpPr>
        <p:spPr>
          <a:xfrm>
            <a:off x="3456450" y="635750"/>
            <a:ext cx="4186800" cy="3291900"/>
          </a:xfrm>
          <a:prstGeom prst="rect">
            <a:avLst/>
          </a:prstGeom>
          <a:noFill/>
          <a:ln>
            <a:noFill/>
          </a:ln>
        </p:spPr>
        <p:txBody>
          <a:bodyPr anchorCtr="0" anchor="t" bIns="91425" lIns="91425" spcFirstLastPara="1" rIns="91425" wrap="square" tIns="91425">
            <a:noAutofit/>
          </a:bodyPr>
          <a:lstStyle/>
          <a:p>
            <a:pPr indent="0" lvl="0" marL="0" marR="0" rtl="0" algn="l">
              <a:lnSpc>
                <a:spcPct val="166666"/>
              </a:lnSpc>
              <a:spcBef>
                <a:spcPts val="2400"/>
              </a:spcBef>
              <a:spcAft>
                <a:spcPts val="0"/>
              </a:spcAft>
              <a:buClr>
                <a:srgbClr val="000000"/>
              </a:buClr>
              <a:buSzPts val="1400"/>
              <a:buFont typeface="Arial"/>
              <a:buNone/>
            </a:pPr>
            <a:r>
              <a:rPr b="0" i="0" lang="tr" sz="1400" u="none" cap="none" strike="noStrike">
                <a:latin typeface="Roboto"/>
                <a:ea typeface="Roboto"/>
                <a:cs typeface="Roboto"/>
                <a:sym typeface="Roboto"/>
              </a:rPr>
              <a:t>Conversational Actions</a:t>
            </a:r>
            <a:endParaRPr b="0" i="0" sz="1400" u="none" cap="none" strike="noStrike">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0" i="0" lang="tr" sz="1400" u="none" cap="none" strike="noStrike">
                <a:solidFill>
                  <a:srgbClr val="000000"/>
                </a:solidFill>
                <a:latin typeface="Roboto"/>
                <a:ea typeface="Roboto"/>
                <a:cs typeface="Roboto"/>
                <a:sym typeface="Roboto"/>
              </a:rPr>
              <a:t>To start a conversational Action, the user needs to invoke your Action through the Assistant. Users say or type a phrase like </a:t>
            </a:r>
            <a:r>
              <a:rPr b="0" i="1" lang="tr" sz="1400" u="none" cap="none" strike="noStrike">
                <a:solidFill>
                  <a:srgbClr val="000000"/>
                </a:solidFill>
                <a:latin typeface="Roboto"/>
                <a:ea typeface="Roboto"/>
                <a:cs typeface="Roboto"/>
                <a:sym typeface="Roboto"/>
              </a:rPr>
              <a:t>“Hey Google, talk to Google IO 18”</a:t>
            </a:r>
            <a:r>
              <a:rPr b="0" i="0" lang="tr" sz="1400" u="none" cap="none" strike="noStrike">
                <a:solidFill>
                  <a:srgbClr val="000000"/>
                </a:solidFill>
                <a:latin typeface="Roboto"/>
                <a:ea typeface="Roboto"/>
                <a:cs typeface="Roboto"/>
                <a:sym typeface="Roboto"/>
              </a:rPr>
              <a:t>. This tells the Assistant the name of the Action to talk to.</a:t>
            </a:r>
            <a:endParaRPr b="0" i="0" sz="1400" u="none" cap="none" strike="noStrike">
              <a:solidFill>
                <a:srgbClr val="000000"/>
              </a:solidFill>
              <a:latin typeface="Roboto"/>
              <a:ea typeface="Roboto"/>
              <a:cs typeface="Roboto"/>
              <a:sym typeface="Roboto"/>
            </a:endParaRPr>
          </a:p>
          <a:p>
            <a:pPr indent="0" lvl="0" marL="0" marR="0" rtl="0" algn="l">
              <a:lnSpc>
                <a:spcPct val="115000"/>
              </a:lnSpc>
              <a:spcBef>
                <a:spcPts val="1200"/>
              </a:spcBef>
              <a:spcAft>
                <a:spcPts val="0"/>
              </a:spcAft>
              <a:buClr>
                <a:schemeClr val="dk1"/>
              </a:buClr>
              <a:buSzPts val="1100"/>
              <a:buFont typeface="Arial"/>
              <a:buNone/>
            </a:pPr>
            <a:r>
              <a:rPr b="0" i="0" lang="tr" sz="1400" u="none" cap="none" strike="noStrike">
                <a:solidFill>
                  <a:srgbClr val="000000"/>
                </a:solidFill>
                <a:latin typeface="Roboto"/>
                <a:ea typeface="Roboto"/>
                <a:cs typeface="Roboto"/>
                <a:sym typeface="Roboto"/>
              </a:rPr>
              <a:t>From this point onwards, the user is talking to your Action and giving it input. This conversation continues as a two-way dialog until the user’s request is fulfilled or the conversation is finished.</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5"/>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252" name="Shape 252"/>
        <p:cNvGrpSpPr/>
        <p:nvPr/>
      </p:nvGrpSpPr>
      <p:grpSpPr>
        <a:xfrm>
          <a:off x="0" y="0"/>
          <a:ext cx="0" cy="0"/>
          <a:chOff x="0" y="0"/>
          <a:chExt cx="0" cy="0"/>
        </a:xfrm>
      </p:grpSpPr>
      <p:pic>
        <p:nvPicPr>
          <p:cNvPr id="253" name="Google Shape;253;p26"/>
          <p:cNvPicPr preferRelativeResize="0"/>
          <p:nvPr/>
        </p:nvPicPr>
        <p:blipFill rotWithShape="1">
          <a:blip r:embed="rId3">
            <a:alphaModFix/>
          </a:blip>
          <a:srcRect b="0" l="0" r="0" t="0"/>
          <a:stretch/>
        </p:blipFill>
        <p:spPr>
          <a:xfrm>
            <a:off x="152400" y="1053113"/>
            <a:ext cx="8839199" cy="2769818"/>
          </a:xfrm>
          <a:prstGeom prst="rect">
            <a:avLst/>
          </a:prstGeom>
          <a:noFill/>
          <a:ln>
            <a:noFill/>
          </a:ln>
        </p:spPr>
      </p:pic>
      <p:sp>
        <p:nvSpPr>
          <p:cNvPr id="254" name="Google Shape;254;p26"/>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6"/>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6"/>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6"/>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261" name="Shape 261"/>
        <p:cNvGrpSpPr/>
        <p:nvPr/>
      </p:nvGrpSpPr>
      <p:grpSpPr>
        <a:xfrm>
          <a:off x="0" y="0"/>
          <a:ext cx="0" cy="0"/>
          <a:chOff x="0" y="0"/>
          <a:chExt cx="0" cy="0"/>
        </a:xfrm>
      </p:grpSpPr>
      <p:sp>
        <p:nvSpPr>
          <p:cNvPr id="262" name="Google Shape;262;p27"/>
          <p:cNvSpPr/>
          <p:nvPr/>
        </p:nvSpPr>
        <p:spPr>
          <a:xfrm>
            <a:off x="-50" y="3999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7"/>
          <p:cNvSpPr/>
          <p:nvPr/>
        </p:nvSpPr>
        <p:spPr>
          <a:xfrm>
            <a:off x="889150" y="3999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7"/>
          <p:cNvSpPr/>
          <p:nvPr/>
        </p:nvSpPr>
        <p:spPr>
          <a:xfrm>
            <a:off x="7332850" y="3999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7"/>
          <p:cNvSpPr/>
          <p:nvPr/>
        </p:nvSpPr>
        <p:spPr>
          <a:xfrm>
            <a:off x="8222050" y="3999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7"/>
          <p:cNvSpPr/>
          <p:nvPr/>
        </p:nvSpPr>
        <p:spPr>
          <a:xfrm>
            <a:off x="-50" y="0"/>
            <a:ext cx="9144000" cy="3999600"/>
          </a:xfrm>
          <a:prstGeom prst="rect">
            <a:avLst/>
          </a:prstGeom>
          <a:solidFill>
            <a:srgbClr val="4285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7"/>
          <p:cNvSpPr txBox="1"/>
          <p:nvPr>
            <p:ph idx="1" type="subTitle"/>
          </p:nvPr>
        </p:nvSpPr>
        <p:spPr>
          <a:xfrm>
            <a:off x="2259725" y="1476548"/>
            <a:ext cx="77724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tr">
                <a:solidFill>
                  <a:srgbClr val="FFFFFF"/>
                </a:solidFill>
                <a:latin typeface="Roboto"/>
                <a:ea typeface="Roboto"/>
                <a:cs typeface="Roboto"/>
                <a:sym typeface="Roboto"/>
              </a:rPr>
              <a:t>          </a:t>
            </a:r>
            <a:r>
              <a:rPr lang="tr">
                <a:latin typeface="Roboto"/>
                <a:ea typeface="Roboto"/>
                <a:cs typeface="Roboto"/>
                <a:sym typeface="Roboto"/>
              </a:rPr>
              <a:t>Keys Terms for Google Assistant</a:t>
            </a:r>
            <a:endParaRPr sz="2400">
              <a:solidFill>
                <a:srgbClr val="FFFFFF"/>
              </a:solidFill>
              <a:latin typeface="Roboto"/>
              <a:ea typeface="Roboto"/>
              <a:cs typeface="Roboto"/>
              <a:sym typeface="Roboto"/>
            </a:endParaRPr>
          </a:p>
          <a:p>
            <a:pPr indent="0" lvl="0" marL="0" rtl="0" algn="l">
              <a:lnSpc>
                <a:spcPct val="115000"/>
              </a:lnSpc>
              <a:spcBef>
                <a:spcPts val="1600"/>
              </a:spcBef>
              <a:spcAft>
                <a:spcPts val="1600"/>
              </a:spcAft>
              <a:buSzPts val="1800"/>
              <a:buNone/>
            </a:pPr>
            <a:r>
              <a:t/>
            </a:r>
            <a:endParaRPr/>
          </a:p>
        </p:txBody>
      </p:sp>
      <p:pic>
        <p:nvPicPr>
          <p:cNvPr id="268" name="Google Shape;268;p27"/>
          <p:cNvPicPr preferRelativeResize="0"/>
          <p:nvPr/>
        </p:nvPicPr>
        <p:blipFill rotWithShape="1">
          <a:blip r:embed="rId3">
            <a:alphaModFix/>
          </a:blip>
          <a:srcRect b="13578" l="7523" r="8878" t="9314"/>
          <a:stretch/>
        </p:blipFill>
        <p:spPr>
          <a:xfrm>
            <a:off x="466543" y="1414845"/>
            <a:ext cx="1928550" cy="1778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272" name="Shape 272"/>
        <p:cNvGrpSpPr/>
        <p:nvPr/>
      </p:nvGrpSpPr>
      <p:grpSpPr>
        <a:xfrm>
          <a:off x="0" y="0"/>
          <a:ext cx="0" cy="0"/>
          <a:chOff x="0" y="0"/>
          <a:chExt cx="0" cy="0"/>
        </a:xfrm>
      </p:grpSpPr>
      <p:sp>
        <p:nvSpPr>
          <p:cNvPr id="273" name="Google Shape;273;p28"/>
          <p:cNvSpPr txBox="1"/>
          <p:nvPr>
            <p:ph idx="1" type="body"/>
          </p:nvPr>
        </p:nvSpPr>
        <p:spPr>
          <a:xfrm>
            <a:off x="2828950" y="903200"/>
            <a:ext cx="6095700" cy="3600300"/>
          </a:xfrm>
          <a:prstGeom prst="rect">
            <a:avLst/>
          </a:prstGeom>
          <a:noFill/>
          <a:ln>
            <a:noFill/>
          </a:ln>
        </p:spPr>
        <p:txBody>
          <a:bodyPr anchorCtr="0" anchor="t" bIns="91425" lIns="91425" spcFirstLastPara="1" rIns="91425" wrap="square" tIns="91425">
            <a:noAutofit/>
          </a:bodyPr>
          <a:lstStyle/>
          <a:p>
            <a:pPr indent="-317500" lvl="0" marL="749300" rtl="0" algn="l">
              <a:lnSpc>
                <a:spcPct val="158000"/>
              </a:lnSpc>
              <a:spcBef>
                <a:spcPts val="2200"/>
              </a:spcBef>
              <a:spcAft>
                <a:spcPts val="0"/>
              </a:spcAft>
              <a:buClr>
                <a:schemeClr val="dk1"/>
              </a:buClr>
              <a:buSzPts val="1400"/>
              <a:buFont typeface="Georgia"/>
              <a:buChar char="●"/>
            </a:pPr>
            <a:r>
              <a:rPr b="1" lang="tr" sz="1400">
                <a:solidFill>
                  <a:schemeClr val="dk1"/>
                </a:solidFill>
                <a:latin typeface="Roboto"/>
                <a:ea typeface="Roboto"/>
                <a:cs typeface="Roboto"/>
                <a:sym typeface="Roboto"/>
              </a:rPr>
              <a:t>Intent</a:t>
            </a:r>
            <a:r>
              <a:rPr lang="tr" sz="1400">
                <a:solidFill>
                  <a:schemeClr val="dk1"/>
                </a:solidFill>
                <a:latin typeface="Roboto"/>
                <a:ea typeface="Roboto"/>
                <a:cs typeface="Roboto"/>
                <a:sym typeface="Roboto"/>
              </a:rPr>
              <a:t>: A goal or task that users want to do, such as ordering coffee or finding a piece of music. In Actions on Google, this is represented as a unique identifier and the corresponding user utterances that can trigger the intent.</a:t>
            </a:r>
            <a:endParaRPr sz="1400">
              <a:solidFill>
                <a:schemeClr val="dk1"/>
              </a:solidFill>
              <a:latin typeface="Roboto"/>
              <a:ea typeface="Roboto"/>
              <a:cs typeface="Roboto"/>
              <a:sym typeface="Roboto"/>
            </a:endParaRPr>
          </a:p>
          <a:p>
            <a:pPr indent="-317500" lvl="0" marL="749300" rtl="0" algn="l">
              <a:lnSpc>
                <a:spcPct val="158000"/>
              </a:lnSpc>
              <a:spcBef>
                <a:spcPts val="0"/>
              </a:spcBef>
              <a:spcAft>
                <a:spcPts val="0"/>
              </a:spcAft>
              <a:buClr>
                <a:schemeClr val="dk1"/>
              </a:buClr>
              <a:buSzPts val="1400"/>
              <a:buFont typeface="Georgia"/>
              <a:buChar char="●"/>
            </a:pPr>
            <a:r>
              <a:rPr b="1" lang="tr" sz="1400">
                <a:solidFill>
                  <a:schemeClr val="dk1"/>
                </a:solidFill>
                <a:latin typeface="Roboto"/>
                <a:ea typeface="Roboto"/>
                <a:cs typeface="Roboto"/>
                <a:sym typeface="Roboto"/>
              </a:rPr>
              <a:t>Action</a:t>
            </a:r>
            <a:r>
              <a:rPr lang="tr" sz="1400">
                <a:solidFill>
                  <a:schemeClr val="dk1"/>
                </a:solidFill>
                <a:latin typeface="Roboto"/>
                <a:ea typeface="Roboto"/>
                <a:cs typeface="Roboto"/>
                <a:sym typeface="Roboto"/>
              </a:rPr>
              <a:t>: An interaction you build for the Assistant that supports a specific intent and has a corresponding fulfillment that processes the intent.</a:t>
            </a:r>
            <a:endParaRPr sz="1400">
              <a:solidFill>
                <a:schemeClr val="dk1"/>
              </a:solidFill>
              <a:latin typeface="Roboto"/>
              <a:ea typeface="Roboto"/>
              <a:cs typeface="Roboto"/>
              <a:sym typeface="Roboto"/>
            </a:endParaRPr>
          </a:p>
          <a:p>
            <a:pPr indent="-317500" lvl="0" marL="749300" rtl="0" algn="l">
              <a:lnSpc>
                <a:spcPct val="158000"/>
              </a:lnSpc>
              <a:spcBef>
                <a:spcPts val="0"/>
              </a:spcBef>
              <a:spcAft>
                <a:spcPts val="0"/>
              </a:spcAft>
              <a:buClr>
                <a:schemeClr val="dk1"/>
              </a:buClr>
              <a:buSzPts val="1400"/>
              <a:buFont typeface="Georgia"/>
              <a:buChar char="●"/>
            </a:pPr>
            <a:r>
              <a:rPr b="1" lang="tr" sz="1400">
                <a:solidFill>
                  <a:schemeClr val="dk1"/>
                </a:solidFill>
                <a:latin typeface="Roboto"/>
                <a:ea typeface="Roboto"/>
                <a:cs typeface="Roboto"/>
                <a:sym typeface="Roboto"/>
              </a:rPr>
              <a:t>Fulfillment</a:t>
            </a:r>
            <a:r>
              <a:rPr lang="tr" sz="1400">
                <a:solidFill>
                  <a:schemeClr val="dk1"/>
                </a:solidFill>
                <a:latin typeface="Roboto"/>
                <a:ea typeface="Roboto"/>
                <a:cs typeface="Roboto"/>
                <a:sym typeface="Roboto"/>
              </a:rPr>
              <a:t>: A service, app, feed, conversation, or other logic that handles an intent and carries out the corresponding Action.</a:t>
            </a:r>
            <a:endParaRPr sz="1400">
              <a:solidFill>
                <a:schemeClr val="dk1"/>
              </a:solidFill>
              <a:latin typeface="Roboto"/>
              <a:ea typeface="Roboto"/>
              <a:cs typeface="Roboto"/>
              <a:sym typeface="Roboto"/>
            </a:endParaRPr>
          </a:p>
          <a:p>
            <a:pPr indent="0" lvl="0" marL="0" rtl="0" algn="l">
              <a:lnSpc>
                <a:spcPct val="115000"/>
              </a:lnSpc>
              <a:spcBef>
                <a:spcPts val="0"/>
              </a:spcBef>
              <a:spcAft>
                <a:spcPts val="1600"/>
              </a:spcAft>
              <a:buSzPts val="1800"/>
              <a:buNone/>
            </a:pPr>
            <a:r>
              <a:t/>
            </a:r>
            <a:endParaRPr/>
          </a:p>
        </p:txBody>
      </p:sp>
      <p:pic>
        <p:nvPicPr>
          <p:cNvPr id="274" name="Google Shape;274;p28"/>
          <p:cNvPicPr preferRelativeResize="0"/>
          <p:nvPr/>
        </p:nvPicPr>
        <p:blipFill rotWithShape="1">
          <a:blip r:embed="rId3">
            <a:alphaModFix/>
          </a:blip>
          <a:srcRect b="13578" l="7522" r="8878" t="9314"/>
          <a:stretch/>
        </p:blipFill>
        <p:spPr>
          <a:xfrm>
            <a:off x="471380" y="1717645"/>
            <a:ext cx="1928550" cy="1778900"/>
          </a:xfrm>
          <a:prstGeom prst="rect">
            <a:avLst/>
          </a:prstGeom>
          <a:noFill/>
          <a:ln>
            <a:noFill/>
          </a:ln>
        </p:spPr>
      </p:pic>
      <p:sp>
        <p:nvSpPr>
          <p:cNvPr id="275" name="Google Shape;275;p28"/>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8"/>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8"/>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282" name="Shape 282"/>
        <p:cNvGrpSpPr/>
        <p:nvPr/>
      </p:nvGrpSpPr>
      <p:grpSpPr>
        <a:xfrm>
          <a:off x="0" y="0"/>
          <a:ext cx="0" cy="0"/>
          <a:chOff x="0" y="0"/>
          <a:chExt cx="0" cy="0"/>
        </a:xfrm>
      </p:grpSpPr>
      <p:sp>
        <p:nvSpPr>
          <p:cNvPr id="283" name="Google Shape;283;p29"/>
          <p:cNvSpPr txBox="1"/>
          <p:nvPr>
            <p:ph idx="1" type="body"/>
          </p:nvPr>
        </p:nvSpPr>
        <p:spPr>
          <a:xfrm>
            <a:off x="4341125" y="1152475"/>
            <a:ext cx="4320600" cy="2312100"/>
          </a:xfrm>
          <a:prstGeom prst="rect">
            <a:avLst/>
          </a:prstGeom>
          <a:noFill/>
          <a:ln>
            <a:noFill/>
          </a:ln>
        </p:spPr>
        <p:txBody>
          <a:bodyPr anchorCtr="0" anchor="t" bIns="91425" lIns="91425" spcFirstLastPara="1" rIns="91425" wrap="square" tIns="91425">
            <a:noAutofit/>
          </a:bodyPr>
          <a:lstStyle/>
          <a:p>
            <a:pPr indent="-317500" lvl="0" marL="749300" rtl="0" algn="l">
              <a:lnSpc>
                <a:spcPct val="158000"/>
              </a:lnSpc>
              <a:spcBef>
                <a:spcPts val="2200"/>
              </a:spcBef>
              <a:spcAft>
                <a:spcPts val="0"/>
              </a:spcAft>
              <a:buClr>
                <a:schemeClr val="dk1"/>
              </a:buClr>
              <a:buSzPts val="1400"/>
              <a:buFont typeface="Georgia"/>
              <a:buChar char="●"/>
            </a:pPr>
            <a:r>
              <a:rPr b="1" lang="tr" sz="1400">
                <a:solidFill>
                  <a:schemeClr val="dk1"/>
                </a:solidFill>
                <a:latin typeface="Roboto"/>
                <a:ea typeface="Roboto"/>
                <a:cs typeface="Roboto"/>
                <a:sym typeface="Roboto"/>
              </a:rPr>
              <a:t>Actions Project</a:t>
            </a:r>
            <a:r>
              <a:rPr lang="tr" sz="1400">
                <a:solidFill>
                  <a:schemeClr val="dk1"/>
                </a:solidFill>
                <a:latin typeface="Roboto"/>
                <a:ea typeface="Roboto"/>
                <a:cs typeface="Roboto"/>
                <a:sym typeface="Roboto"/>
              </a:rPr>
              <a:t> : A project we create to manage, test, and publish a collection of Actions; Google maintains our Actions project in a cloud backend.</a:t>
            </a:r>
            <a:endParaRPr sz="1400">
              <a:solidFill>
                <a:schemeClr val="dk1"/>
              </a:solidFill>
              <a:latin typeface="Roboto"/>
              <a:ea typeface="Roboto"/>
              <a:cs typeface="Roboto"/>
              <a:sym typeface="Roboto"/>
            </a:endParaRPr>
          </a:p>
          <a:p>
            <a:pPr indent="0" lvl="0" marL="0" rtl="0" algn="l">
              <a:lnSpc>
                <a:spcPct val="115000"/>
              </a:lnSpc>
              <a:spcBef>
                <a:spcPts val="1100"/>
              </a:spcBef>
              <a:spcAft>
                <a:spcPts val="1600"/>
              </a:spcAft>
              <a:buSzPts val="1800"/>
              <a:buNone/>
            </a:pPr>
            <a:r>
              <a:t/>
            </a:r>
            <a:endParaRPr/>
          </a:p>
        </p:txBody>
      </p:sp>
      <p:pic>
        <p:nvPicPr>
          <p:cNvPr id="284" name="Google Shape;284;p29"/>
          <p:cNvPicPr preferRelativeResize="0"/>
          <p:nvPr/>
        </p:nvPicPr>
        <p:blipFill rotWithShape="1">
          <a:blip r:embed="rId3">
            <a:alphaModFix/>
          </a:blip>
          <a:srcRect b="0" l="0" r="0" t="0"/>
          <a:stretch/>
        </p:blipFill>
        <p:spPr>
          <a:xfrm>
            <a:off x="304800" y="1294275"/>
            <a:ext cx="4036325" cy="2438948"/>
          </a:xfrm>
          <a:prstGeom prst="rect">
            <a:avLst/>
          </a:prstGeom>
          <a:noFill/>
          <a:ln>
            <a:noFill/>
          </a:ln>
        </p:spPr>
      </p:pic>
      <p:sp>
        <p:nvSpPr>
          <p:cNvPr id="285" name="Google Shape;285;p29"/>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292" name="Shape 292"/>
        <p:cNvGrpSpPr/>
        <p:nvPr/>
      </p:nvGrpSpPr>
      <p:grpSpPr>
        <a:xfrm>
          <a:off x="0" y="0"/>
          <a:ext cx="0" cy="0"/>
          <a:chOff x="0" y="0"/>
          <a:chExt cx="0" cy="0"/>
        </a:xfrm>
      </p:grpSpPr>
      <p:sp>
        <p:nvSpPr>
          <p:cNvPr id="293" name="Google Shape;293;p30"/>
          <p:cNvSpPr txBox="1"/>
          <p:nvPr>
            <p:ph idx="1" type="body"/>
          </p:nvPr>
        </p:nvSpPr>
        <p:spPr>
          <a:xfrm>
            <a:off x="4870350" y="1149088"/>
            <a:ext cx="4080900" cy="2332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000000"/>
              </a:buClr>
              <a:buSzPts val="1400"/>
              <a:buFont typeface="Roboto"/>
              <a:buChar char="●"/>
            </a:pPr>
            <a:r>
              <a:rPr b="1" lang="tr" sz="1400">
                <a:solidFill>
                  <a:srgbClr val="000000"/>
                </a:solidFill>
                <a:latin typeface="Roboto"/>
                <a:ea typeface="Roboto"/>
                <a:cs typeface="Roboto"/>
                <a:sym typeface="Roboto"/>
              </a:rPr>
              <a:t>Actions Console</a:t>
            </a:r>
            <a:r>
              <a:rPr lang="tr" sz="1400">
                <a:solidFill>
                  <a:srgbClr val="000000"/>
                </a:solidFill>
                <a:latin typeface="Roboto"/>
                <a:ea typeface="Roboto"/>
                <a:cs typeface="Roboto"/>
                <a:sym typeface="Roboto"/>
              </a:rPr>
              <a:t>: A project created in the </a:t>
            </a:r>
            <a:r>
              <a:rPr lang="tr" sz="1400">
                <a:solidFill>
                  <a:srgbClr val="000000"/>
                </a:solidFill>
                <a:highlight>
                  <a:srgbClr val="F3E5F5"/>
                </a:highlight>
                <a:latin typeface="Roboto"/>
                <a:ea typeface="Roboto"/>
                <a:cs typeface="Roboto"/>
                <a:sym typeface="Roboto"/>
              </a:rPr>
              <a:t>  </a:t>
            </a:r>
            <a:r>
              <a:rPr lang="tr" sz="1400">
                <a:solidFill>
                  <a:srgbClr val="000000"/>
                </a:solidFill>
                <a:latin typeface="Roboto"/>
                <a:ea typeface="Roboto"/>
                <a:cs typeface="Roboto"/>
                <a:sym typeface="Roboto"/>
              </a:rPr>
              <a:t>action console that contains your Actions. A single Actions project contains at least one Action for the welcome intent, but can include additional Actions to fulfill other relevant intents. </a:t>
            </a:r>
            <a:endParaRPr sz="1400">
              <a:solidFill>
                <a:srgbClr val="000000"/>
              </a:solidFill>
              <a:latin typeface="Roboto"/>
              <a:ea typeface="Roboto"/>
              <a:cs typeface="Roboto"/>
              <a:sym typeface="Roboto"/>
            </a:endParaRPr>
          </a:p>
          <a:p>
            <a:pPr indent="0" lvl="0" marL="0" rtl="0" algn="l">
              <a:lnSpc>
                <a:spcPct val="115000"/>
              </a:lnSpc>
              <a:spcBef>
                <a:spcPts val="600"/>
              </a:spcBef>
              <a:spcAft>
                <a:spcPts val="1600"/>
              </a:spcAft>
              <a:buSzPts val="1800"/>
              <a:buNone/>
            </a:pPr>
            <a:r>
              <a:t/>
            </a:r>
            <a:endParaRPr/>
          </a:p>
        </p:txBody>
      </p:sp>
      <p:pic>
        <p:nvPicPr>
          <p:cNvPr id="294" name="Google Shape;294;p30"/>
          <p:cNvPicPr preferRelativeResize="0"/>
          <p:nvPr/>
        </p:nvPicPr>
        <p:blipFill rotWithShape="1">
          <a:blip r:embed="rId3">
            <a:alphaModFix/>
          </a:blip>
          <a:srcRect b="0" l="0" r="0" t="0"/>
          <a:stretch/>
        </p:blipFill>
        <p:spPr>
          <a:xfrm>
            <a:off x="304800" y="1098800"/>
            <a:ext cx="4267200" cy="2659720"/>
          </a:xfrm>
          <a:prstGeom prst="rect">
            <a:avLst/>
          </a:prstGeom>
          <a:noFill/>
          <a:ln>
            <a:noFill/>
          </a:ln>
        </p:spPr>
      </p:pic>
      <p:sp>
        <p:nvSpPr>
          <p:cNvPr id="295" name="Google Shape;295;p30"/>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0"/>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0"/>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0"/>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92" name="Shape 92"/>
        <p:cNvGrpSpPr/>
        <p:nvPr/>
      </p:nvGrpSpPr>
      <p:grpSpPr>
        <a:xfrm>
          <a:off x="0" y="0"/>
          <a:ext cx="0" cy="0"/>
          <a:chOff x="0" y="0"/>
          <a:chExt cx="0" cy="0"/>
        </a:xfrm>
      </p:grpSpPr>
      <p:pic>
        <p:nvPicPr>
          <p:cNvPr id="93" name="Google Shape;93;p13"/>
          <p:cNvPicPr preferRelativeResize="0"/>
          <p:nvPr/>
        </p:nvPicPr>
        <p:blipFill rotWithShape="1">
          <a:blip r:embed="rId3">
            <a:alphaModFix/>
          </a:blip>
          <a:srcRect b="0" l="0" r="0" t="0"/>
          <a:stretch/>
        </p:blipFill>
        <p:spPr>
          <a:xfrm>
            <a:off x="860350" y="1669475"/>
            <a:ext cx="1435126" cy="1435126"/>
          </a:xfrm>
          <a:prstGeom prst="rect">
            <a:avLst/>
          </a:prstGeom>
          <a:noFill/>
          <a:ln>
            <a:noFill/>
          </a:ln>
        </p:spPr>
      </p:pic>
      <p:pic>
        <p:nvPicPr>
          <p:cNvPr id="94" name="Google Shape;94;p13"/>
          <p:cNvPicPr preferRelativeResize="0"/>
          <p:nvPr/>
        </p:nvPicPr>
        <p:blipFill rotWithShape="1">
          <a:blip r:embed="rId4">
            <a:alphaModFix/>
          </a:blip>
          <a:srcRect b="0" l="0" r="0" t="0"/>
          <a:stretch/>
        </p:blipFill>
        <p:spPr>
          <a:xfrm>
            <a:off x="309726" y="4539350"/>
            <a:ext cx="438150" cy="438150"/>
          </a:xfrm>
          <a:prstGeom prst="rect">
            <a:avLst/>
          </a:prstGeom>
          <a:noFill/>
          <a:ln>
            <a:noFill/>
          </a:ln>
        </p:spPr>
      </p:pic>
      <p:pic>
        <p:nvPicPr>
          <p:cNvPr id="95" name="Google Shape;95;p13"/>
          <p:cNvPicPr preferRelativeResize="0"/>
          <p:nvPr/>
        </p:nvPicPr>
        <p:blipFill rotWithShape="1">
          <a:blip r:embed="rId5">
            <a:alphaModFix/>
          </a:blip>
          <a:srcRect b="0" l="0" r="0" t="0"/>
          <a:stretch/>
        </p:blipFill>
        <p:spPr>
          <a:xfrm>
            <a:off x="2381587" y="4560888"/>
            <a:ext cx="395725" cy="395076"/>
          </a:xfrm>
          <a:prstGeom prst="rect">
            <a:avLst/>
          </a:prstGeom>
          <a:noFill/>
          <a:ln>
            <a:noFill/>
          </a:ln>
        </p:spPr>
      </p:pic>
      <p:sp>
        <p:nvSpPr>
          <p:cNvPr id="96" name="Google Shape;96;p13"/>
          <p:cNvSpPr txBox="1"/>
          <p:nvPr/>
        </p:nvSpPr>
        <p:spPr>
          <a:xfrm>
            <a:off x="706075" y="4539350"/>
            <a:ext cx="1505400" cy="2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Roboto"/>
                <a:ea typeface="Roboto"/>
                <a:cs typeface="Roboto"/>
                <a:sym typeface="Roboto"/>
              </a:rPr>
              <a:t>@mervebasak</a:t>
            </a:r>
            <a:endParaRPr b="0" i="0" sz="1400" u="none" cap="none" strike="noStrike">
              <a:solidFill>
                <a:srgbClr val="000000"/>
              </a:solidFill>
              <a:latin typeface="Roboto"/>
              <a:ea typeface="Roboto"/>
              <a:cs typeface="Roboto"/>
              <a:sym typeface="Roboto"/>
            </a:endParaRPr>
          </a:p>
        </p:txBody>
      </p:sp>
      <p:pic>
        <p:nvPicPr>
          <p:cNvPr id="97" name="Google Shape;97;p13"/>
          <p:cNvPicPr preferRelativeResize="0"/>
          <p:nvPr/>
        </p:nvPicPr>
        <p:blipFill rotWithShape="1">
          <a:blip r:embed="rId6">
            <a:alphaModFix/>
          </a:blip>
          <a:srcRect b="0" l="0" r="0" t="0"/>
          <a:stretch/>
        </p:blipFill>
        <p:spPr>
          <a:xfrm>
            <a:off x="4005425" y="4517250"/>
            <a:ext cx="482350" cy="482350"/>
          </a:xfrm>
          <a:prstGeom prst="rect">
            <a:avLst/>
          </a:prstGeom>
          <a:noFill/>
          <a:ln>
            <a:noFill/>
          </a:ln>
        </p:spPr>
      </p:pic>
      <p:sp>
        <p:nvSpPr>
          <p:cNvPr id="98" name="Google Shape;98;p13"/>
          <p:cNvSpPr txBox="1"/>
          <p:nvPr/>
        </p:nvSpPr>
        <p:spPr>
          <a:xfrm>
            <a:off x="2819500" y="1669475"/>
            <a:ext cx="5201400" cy="70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tr" sz="2400" u="none" cap="none" strike="noStrike">
                <a:solidFill>
                  <a:srgbClr val="000000"/>
                </a:solidFill>
                <a:latin typeface="Roboto Medium"/>
                <a:ea typeface="Roboto Medium"/>
                <a:cs typeface="Roboto Medium"/>
                <a:sym typeface="Roboto Medium"/>
              </a:rPr>
              <a:t>MERVE BAŞAK</a:t>
            </a:r>
            <a:endParaRPr b="0" i="0" sz="2400" u="none" cap="none" strike="noStrike">
              <a:solidFill>
                <a:srgbClr val="000000"/>
              </a:solidFill>
              <a:latin typeface="Roboto Medium"/>
              <a:ea typeface="Roboto Medium"/>
              <a:cs typeface="Roboto Medium"/>
              <a:sym typeface="Roboto Medium"/>
            </a:endParaRPr>
          </a:p>
        </p:txBody>
      </p:sp>
      <p:sp>
        <p:nvSpPr>
          <p:cNvPr id="99" name="Google Shape;99;p13"/>
          <p:cNvSpPr txBox="1"/>
          <p:nvPr/>
        </p:nvSpPr>
        <p:spPr>
          <a:xfrm>
            <a:off x="2877300" y="2256975"/>
            <a:ext cx="4950900" cy="1011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Roboto"/>
              <a:buChar char="●"/>
            </a:pPr>
            <a:r>
              <a:rPr b="0" i="0" lang="tr" sz="1400" u="none" cap="none" strike="noStrike">
                <a:solidFill>
                  <a:srgbClr val="000000"/>
                </a:solidFill>
                <a:latin typeface="Roboto"/>
                <a:ea typeface="Roboto"/>
                <a:cs typeface="Roboto"/>
                <a:sym typeface="Roboto"/>
              </a:rPr>
              <a:t>Computer Engineering @Anadolu University</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tr" sz="1400" u="none" cap="none" strike="noStrike">
                <a:solidFill>
                  <a:srgbClr val="000000"/>
                </a:solidFill>
                <a:latin typeface="Roboto"/>
                <a:ea typeface="Roboto"/>
                <a:cs typeface="Roboto"/>
                <a:sym typeface="Roboto"/>
              </a:rPr>
              <a:t>GDG Eskisehir Organizer</a:t>
            </a:r>
            <a:endParaRPr b="0" i="0" sz="1400" u="none" cap="none" strike="noStrike">
              <a:solidFill>
                <a:srgbClr val="000000"/>
              </a:solidFill>
              <a:latin typeface="Roboto"/>
              <a:ea typeface="Roboto"/>
              <a:cs typeface="Roboto"/>
              <a:sym typeface="Roboto"/>
            </a:endParaRPr>
          </a:p>
          <a:p>
            <a:pPr indent="-317500" lvl="0" marL="457200" marR="0" rtl="0" algn="l">
              <a:lnSpc>
                <a:spcPct val="100000"/>
              </a:lnSpc>
              <a:spcBef>
                <a:spcPts val="0"/>
              </a:spcBef>
              <a:spcAft>
                <a:spcPts val="0"/>
              </a:spcAft>
              <a:buClr>
                <a:srgbClr val="000000"/>
              </a:buClr>
              <a:buSzPts val="1400"/>
              <a:buFont typeface="Roboto"/>
              <a:buChar char="●"/>
            </a:pPr>
            <a:r>
              <a:rPr b="0" i="0" lang="tr" sz="1400" u="none" cap="none" strike="noStrike">
                <a:solidFill>
                  <a:srgbClr val="000000"/>
                </a:solidFill>
                <a:latin typeface="Roboto"/>
                <a:ea typeface="Roboto"/>
                <a:cs typeface="Roboto"/>
                <a:sym typeface="Roboto"/>
              </a:rPr>
              <a:t>WTM Eskisehir </a:t>
            </a:r>
            <a:r>
              <a:rPr lang="tr">
                <a:solidFill>
                  <a:schemeClr val="dk1"/>
                </a:solidFill>
                <a:latin typeface="Roboto"/>
                <a:ea typeface="Roboto"/>
                <a:cs typeface="Roboto"/>
                <a:sym typeface="Roboto"/>
              </a:rPr>
              <a:t>Ambassadors</a:t>
            </a:r>
            <a:endParaRPr>
              <a:solidFill>
                <a:schemeClr val="dk1"/>
              </a:solidFill>
              <a:latin typeface="Roboto"/>
              <a:ea typeface="Roboto"/>
              <a:cs typeface="Roboto"/>
              <a:sym typeface="Roboto"/>
            </a:endParaRPr>
          </a:p>
          <a:p>
            <a:pPr indent="0" lvl="0" marL="457200" marR="0" rtl="0" algn="l">
              <a:lnSpc>
                <a:spcPct val="100000"/>
              </a:lnSpc>
              <a:spcBef>
                <a:spcPts val="0"/>
              </a:spcBef>
              <a:spcAft>
                <a:spcPts val="0"/>
              </a:spcAft>
              <a:buNone/>
            </a:pPr>
            <a:r>
              <a:t/>
            </a:r>
            <a:endParaRPr>
              <a:solidFill>
                <a:schemeClr val="dk1"/>
              </a:solidFill>
              <a:latin typeface="Roboto"/>
              <a:ea typeface="Roboto"/>
              <a:cs typeface="Roboto"/>
              <a:sym typeface="Roboto"/>
            </a:endParaRPr>
          </a:p>
        </p:txBody>
      </p:sp>
      <p:sp>
        <p:nvSpPr>
          <p:cNvPr id="100" name="Google Shape;100;p13"/>
          <p:cNvSpPr txBox="1"/>
          <p:nvPr/>
        </p:nvSpPr>
        <p:spPr>
          <a:xfrm>
            <a:off x="2777300" y="4560875"/>
            <a:ext cx="1562400" cy="3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Roboto"/>
                <a:ea typeface="Roboto"/>
                <a:cs typeface="Roboto"/>
                <a:sym typeface="Roboto"/>
              </a:rPr>
              <a:t>/bsk_mrv</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13"/>
          <p:cNvSpPr txBox="1"/>
          <p:nvPr/>
        </p:nvSpPr>
        <p:spPr>
          <a:xfrm>
            <a:off x="4487775" y="4560888"/>
            <a:ext cx="1505400" cy="39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Roboto"/>
                <a:ea typeface="Roboto"/>
                <a:cs typeface="Roboto"/>
                <a:sym typeface="Roboto"/>
              </a:rPr>
              <a:t>/mervebasak</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13"/>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302" name="Shape 302"/>
        <p:cNvGrpSpPr/>
        <p:nvPr/>
      </p:nvGrpSpPr>
      <p:grpSpPr>
        <a:xfrm>
          <a:off x="0" y="0"/>
          <a:ext cx="0" cy="0"/>
          <a:chOff x="0" y="0"/>
          <a:chExt cx="0" cy="0"/>
        </a:xfrm>
      </p:grpSpPr>
      <p:sp>
        <p:nvSpPr>
          <p:cNvPr id="303" name="Google Shape;303;p31"/>
          <p:cNvSpPr/>
          <p:nvPr/>
        </p:nvSpPr>
        <p:spPr>
          <a:xfrm>
            <a:off x="-50" y="3999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1"/>
          <p:cNvSpPr/>
          <p:nvPr/>
        </p:nvSpPr>
        <p:spPr>
          <a:xfrm>
            <a:off x="889150" y="3999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7332850" y="3999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
          <p:cNvSpPr/>
          <p:nvPr/>
        </p:nvSpPr>
        <p:spPr>
          <a:xfrm>
            <a:off x="8222050" y="3999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
          <p:cNvSpPr/>
          <p:nvPr/>
        </p:nvSpPr>
        <p:spPr>
          <a:xfrm>
            <a:off x="-50" y="0"/>
            <a:ext cx="9144000" cy="3999600"/>
          </a:xfrm>
          <a:prstGeom prst="rect">
            <a:avLst/>
          </a:prstGeom>
          <a:solidFill>
            <a:srgbClr val="F1C2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1"/>
          <p:cNvSpPr txBox="1"/>
          <p:nvPr>
            <p:ph idx="1" type="subTitle"/>
          </p:nvPr>
        </p:nvSpPr>
        <p:spPr>
          <a:xfrm>
            <a:off x="3166950" y="1335000"/>
            <a:ext cx="28101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tr">
                <a:solidFill>
                  <a:srgbClr val="FFFFFF"/>
                </a:solidFill>
                <a:latin typeface="Roboto"/>
                <a:ea typeface="Roboto"/>
                <a:cs typeface="Roboto"/>
                <a:sym typeface="Roboto"/>
              </a:rPr>
              <a:t>          </a:t>
            </a:r>
            <a:r>
              <a:rPr b="0" lang="tr">
                <a:solidFill>
                  <a:schemeClr val="lt1"/>
                </a:solidFill>
                <a:latin typeface="Roboto"/>
                <a:ea typeface="Roboto"/>
                <a:cs typeface="Roboto"/>
                <a:sym typeface="Roboto"/>
              </a:rPr>
              <a:t>Dialogflow</a:t>
            </a:r>
            <a:endParaRPr sz="2400">
              <a:solidFill>
                <a:srgbClr val="FFFFFF"/>
              </a:solidFill>
              <a:latin typeface="Roboto"/>
              <a:ea typeface="Roboto"/>
              <a:cs typeface="Roboto"/>
              <a:sym typeface="Roboto"/>
            </a:endParaRPr>
          </a:p>
          <a:p>
            <a:pPr indent="0" lvl="0" marL="0" rtl="0" algn="l">
              <a:lnSpc>
                <a:spcPct val="115000"/>
              </a:lnSpc>
              <a:spcBef>
                <a:spcPts val="1600"/>
              </a:spcBef>
              <a:spcAft>
                <a:spcPts val="1600"/>
              </a:spcAft>
              <a:buSzPts val="1800"/>
              <a:buNone/>
            </a:pPr>
            <a:r>
              <a:t/>
            </a:r>
            <a:endParaRPr/>
          </a:p>
        </p:txBody>
      </p:sp>
      <p:pic>
        <p:nvPicPr>
          <p:cNvPr id="309" name="Google Shape;309;p31"/>
          <p:cNvPicPr preferRelativeResize="0"/>
          <p:nvPr/>
        </p:nvPicPr>
        <p:blipFill rotWithShape="1">
          <a:blip r:embed="rId3">
            <a:alphaModFix/>
          </a:blip>
          <a:srcRect b="13578" l="7523" r="8878" t="9314"/>
          <a:stretch/>
        </p:blipFill>
        <p:spPr>
          <a:xfrm>
            <a:off x="466543" y="1414845"/>
            <a:ext cx="1928550" cy="1778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313" name="Shape 313"/>
        <p:cNvGrpSpPr/>
        <p:nvPr/>
      </p:nvGrpSpPr>
      <p:grpSpPr>
        <a:xfrm>
          <a:off x="0" y="0"/>
          <a:ext cx="0" cy="0"/>
          <a:chOff x="0" y="0"/>
          <a:chExt cx="0" cy="0"/>
        </a:xfrm>
      </p:grpSpPr>
      <p:sp>
        <p:nvSpPr>
          <p:cNvPr id="314" name="Google Shape;314;p32"/>
          <p:cNvSpPr txBox="1"/>
          <p:nvPr>
            <p:ph idx="1" type="body"/>
          </p:nvPr>
        </p:nvSpPr>
        <p:spPr>
          <a:xfrm>
            <a:off x="1255025" y="1565475"/>
            <a:ext cx="6960000" cy="2790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000000"/>
              </a:buClr>
              <a:buSzPts val="1400"/>
              <a:buFont typeface="Roboto"/>
              <a:buChar char="●"/>
            </a:pPr>
            <a:r>
              <a:rPr b="1" lang="tr" sz="1400">
                <a:solidFill>
                  <a:srgbClr val="000000"/>
                </a:solidFill>
                <a:latin typeface="Roboto"/>
                <a:ea typeface="Roboto"/>
                <a:cs typeface="Roboto"/>
                <a:sym typeface="Roboto"/>
              </a:rPr>
              <a:t>Create a Dialogflow account </a:t>
            </a:r>
            <a:r>
              <a:rPr lang="tr" sz="1400">
                <a:solidFill>
                  <a:srgbClr val="000000"/>
                </a:solidFill>
                <a:latin typeface="Roboto"/>
                <a:ea typeface="Roboto"/>
                <a:cs typeface="Roboto"/>
                <a:sym typeface="Roboto"/>
              </a:rPr>
              <a:t>and </a:t>
            </a:r>
            <a:r>
              <a:rPr b="1" lang="tr" sz="1400">
                <a:solidFill>
                  <a:srgbClr val="000000"/>
                </a:solidFill>
                <a:latin typeface="Roboto"/>
                <a:ea typeface="Roboto"/>
                <a:cs typeface="Roboto"/>
                <a:sym typeface="Roboto"/>
              </a:rPr>
              <a:t>your first Dialogflow agent</a:t>
            </a:r>
            <a:r>
              <a:rPr lang="tr" sz="1400">
                <a:solidFill>
                  <a:srgbClr val="000000"/>
                </a:solidFill>
                <a:latin typeface="Roboto"/>
                <a:ea typeface="Roboto"/>
                <a:cs typeface="Roboto"/>
                <a:sym typeface="Roboto"/>
              </a:rPr>
              <a:t>, which lets you define a natural language understanding model.</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b="1" lang="tr" sz="1400">
                <a:solidFill>
                  <a:srgbClr val="000000"/>
                </a:solidFill>
                <a:latin typeface="Roboto"/>
                <a:ea typeface="Roboto"/>
                <a:cs typeface="Roboto"/>
                <a:sym typeface="Roboto"/>
              </a:rPr>
              <a:t>Extract parameters with entities</a:t>
            </a:r>
            <a:r>
              <a:rPr lang="tr" sz="1400">
                <a:solidFill>
                  <a:srgbClr val="000000"/>
                </a:solidFill>
                <a:latin typeface="Roboto"/>
                <a:ea typeface="Roboto"/>
                <a:cs typeface="Roboto"/>
                <a:sym typeface="Roboto"/>
              </a:rPr>
              <a:t>, which let you define how data is extracted from user utterances. Entities let you categorize important parts of user utterances. This lets you extract data that matches a category instead of a specific utterance, giving you more flexibility.</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b="1" lang="tr" sz="1400">
                <a:solidFill>
                  <a:srgbClr val="000000"/>
                </a:solidFill>
                <a:latin typeface="Roboto"/>
                <a:ea typeface="Roboto"/>
                <a:cs typeface="Roboto"/>
                <a:sym typeface="Roboto"/>
              </a:rPr>
              <a:t>Manage states with contexts</a:t>
            </a:r>
            <a:r>
              <a:rPr lang="tr" sz="1400">
                <a:solidFill>
                  <a:srgbClr val="000000"/>
                </a:solidFill>
                <a:latin typeface="Roboto"/>
                <a:ea typeface="Roboto"/>
                <a:cs typeface="Roboto"/>
                <a:sym typeface="Roboto"/>
              </a:rPr>
              <a:t>, which lets you persist conversation state across turns of a conversation.</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b="1" lang="tr" sz="1400">
                <a:solidFill>
                  <a:srgbClr val="000000"/>
                </a:solidFill>
                <a:latin typeface="Roboto"/>
                <a:ea typeface="Roboto"/>
                <a:cs typeface="Roboto"/>
                <a:sym typeface="Roboto"/>
              </a:rPr>
              <a:t>Integrate with the Google Assistant</a:t>
            </a:r>
            <a:r>
              <a:rPr lang="tr" sz="1400">
                <a:solidFill>
                  <a:srgbClr val="000000"/>
                </a:solidFill>
                <a:latin typeface="Roboto"/>
                <a:ea typeface="Roboto"/>
                <a:cs typeface="Roboto"/>
                <a:sym typeface="Roboto"/>
              </a:rPr>
              <a:t>, which lets you deploy your Dialogflow agent as actions that users can invoke through the Assistant.</a:t>
            </a:r>
            <a:endParaRPr sz="1400">
              <a:solidFill>
                <a:srgbClr val="000000"/>
              </a:solidFill>
              <a:latin typeface="Roboto"/>
              <a:ea typeface="Roboto"/>
              <a:cs typeface="Roboto"/>
              <a:sym typeface="Roboto"/>
            </a:endParaRPr>
          </a:p>
          <a:p>
            <a:pPr indent="0" lvl="0" marL="0" rtl="0" algn="l">
              <a:lnSpc>
                <a:spcPct val="115000"/>
              </a:lnSpc>
              <a:spcBef>
                <a:spcPts val="600"/>
              </a:spcBef>
              <a:spcAft>
                <a:spcPts val="1600"/>
              </a:spcAft>
              <a:buSzPts val="1800"/>
              <a:buNone/>
            </a:pPr>
            <a:r>
              <a:t/>
            </a:r>
            <a:endParaRPr>
              <a:solidFill>
                <a:srgbClr val="000000"/>
              </a:solidFill>
            </a:endParaRPr>
          </a:p>
        </p:txBody>
      </p:sp>
      <p:sp>
        <p:nvSpPr>
          <p:cNvPr id="315" name="Google Shape;315;p32"/>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2"/>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2"/>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2"/>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2"/>
          <p:cNvPicPr preferRelativeResize="0"/>
          <p:nvPr/>
        </p:nvPicPr>
        <p:blipFill>
          <a:blip r:embed="rId3">
            <a:alphaModFix/>
          </a:blip>
          <a:stretch>
            <a:fillRect/>
          </a:stretch>
        </p:blipFill>
        <p:spPr>
          <a:xfrm>
            <a:off x="2770263" y="330524"/>
            <a:ext cx="3603475" cy="954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323" name="Shape 323"/>
        <p:cNvGrpSpPr/>
        <p:nvPr/>
      </p:nvGrpSpPr>
      <p:grpSpPr>
        <a:xfrm>
          <a:off x="0" y="0"/>
          <a:ext cx="0" cy="0"/>
          <a:chOff x="0" y="0"/>
          <a:chExt cx="0" cy="0"/>
        </a:xfrm>
      </p:grpSpPr>
      <p:sp>
        <p:nvSpPr>
          <p:cNvPr id="324" name="Google Shape;324;p33"/>
          <p:cNvSpPr txBox="1"/>
          <p:nvPr/>
        </p:nvSpPr>
        <p:spPr>
          <a:xfrm>
            <a:off x="2643775" y="769475"/>
            <a:ext cx="5472900" cy="3261000"/>
          </a:xfrm>
          <a:prstGeom prst="rect">
            <a:avLst/>
          </a:prstGeom>
          <a:noFill/>
          <a:ln>
            <a:noFill/>
          </a:ln>
        </p:spPr>
        <p:txBody>
          <a:bodyPr anchorCtr="0" anchor="t" bIns="91425" lIns="91425" spcFirstLastPara="1" rIns="91425" wrap="square" tIns="91425">
            <a:noAutofit/>
          </a:bodyPr>
          <a:lstStyle/>
          <a:p>
            <a:pPr indent="-317500" lvl="0" marL="749300" marR="0" rtl="0" algn="l">
              <a:lnSpc>
                <a:spcPct val="158000"/>
              </a:lnSpc>
              <a:spcBef>
                <a:spcPts val="2200"/>
              </a:spcBef>
              <a:spcAft>
                <a:spcPts val="0"/>
              </a:spcAft>
              <a:buClr>
                <a:schemeClr val="dk1"/>
              </a:buClr>
              <a:buSzPts val="1400"/>
              <a:buFont typeface="Georgia"/>
              <a:buChar char="●"/>
            </a:pPr>
            <a:r>
              <a:rPr b="1" i="0" lang="tr" sz="1400" u="none" cap="none" strike="noStrike">
                <a:solidFill>
                  <a:schemeClr val="dk1"/>
                </a:solidFill>
                <a:latin typeface="Roboto"/>
                <a:ea typeface="Roboto"/>
                <a:cs typeface="Roboto"/>
                <a:sym typeface="Roboto"/>
              </a:rPr>
              <a:t>Dialogflow</a:t>
            </a:r>
            <a:r>
              <a:rPr b="0" i="0" lang="tr" sz="1400" u="none" cap="none" strike="noStrike">
                <a:solidFill>
                  <a:schemeClr val="dk1"/>
                </a:solidFill>
                <a:latin typeface="Roboto"/>
                <a:ea typeface="Roboto"/>
                <a:cs typeface="Roboto"/>
                <a:sym typeface="Roboto"/>
              </a:rPr>
              <a:t> : A web-based service provided by Google that uses an agent to process user input. This service allows you to integrate conversational apps with the Assistant, as well as with other conversation platforms.</a:t>
            </a:r>
            <a:endParaRPr b="0" i="0" sz="1400" u="none" cap="none" strike="noStrike">
              <a:solidFill>
                <a:schemeClr val="dk1"/>
              </a:solidFill>
              <a:latin typeface="Roboto"/>
              <a:ea typeface="Roboto"/>
              <a:cs typeface="Roboto"/>
              <a:sym typeface="Roboto"/>
            </a:endParaRPr>
          </a:p>
          <a:p>
            <a:pPr indent="-317500" lvl="0" marL="749300" marR="0" rtl="0" algn="l">
              <a:lnSpc>
                <a:spcPct val="158000"/>
              </a:lnSpc>
              <a:spcBef>
                <a:spcPts val="0"/>
              </a:spcBef>
              <a:spcAft>
                <a:spcPts val="0"/>
              </a:spcAft>
              <a:buClr>
                <a:schemeClr val="dk1"/>
              </a:buClr>
              <a:buSzPts val="1400"/>
              <a:buFont typeface="Georgia"/>
              <a:buChar char="●"/>
            </a:pPr>
            <a:r>
              <a:rPr b="1" i="0" lang="tr" sz="1400" u="none" cap="none" strike="noStrike">
                <a:solidFill>
                  <a:schemeClr val="dk1"/>
                </a:solidFill>
                <a:latin typeface="Roboto"/>
                <a:ea typeface="Roboto"/>
                <a:cs typeface="Roboto"/>
                <a:sym typeface="Roboto"/>
              </a:rPr>
              <a:t>NLU</a:t>
            </a:r>
            <a:r>
              <a:rPr b="0" i="0" lang="tr" sz="1400" u="none" cap="none" strike="noStrike">
                <a:solidFill>
                  <a:schemeClr val="dk1"/>
                </a:solidFill>
                <a:latin typeface="Roboto"/>
                <a:ea typeface="Roboto"/>
                <a:cs typeface="Roboto"/>
                <a:sym typeface="Roboto"/>
              </a:rPr>
              <a:t> : Acronym for “Natural Language Understanding”. This refers to the capability of software to understand and parse user input. Developers can choose to use Dialogflow or their own NLU solutions when creating Actions.</a:t>
            </a:r>
            <a:endParaRPr b="0" i="0" sz="1400" u="none" cap="none" strike="noStrike">
              <a:solidFill>
                <a:schemeClr val="dk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3"/>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3"/>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3"/>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3"/>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9" name="Google Shape;329;p33"/>
          <p:cNvPicPr preferRelativeResize="0"/>
          <p:nvPr/>
        </p:nvPicPr>
        <p:blipFill>
          <a:blip r:embed="rId3">
            <a:alphaModFix/>
          </a:blip>
          <a:stretch>
            <a:fillRect/>
          </a:stretch>
        </p:blipFill>
        <p:spPr>
          <a:xfrm>
            <a:off x="630025" y="1412875"/>
            <a:ext cx="1974200" cy="1974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333" name="Shape 333"/>
        <p:cNvGrpSpPr/>
        <p:nvPr/>
      </p:nvGrpSpPr>
      <p:grpSpPr>
        <a:xfrm>
          <a:off x="0" y="0"/>
          <a:ext cx="0" cy="0"/>
          <a:chOff x="0" y="0"/>
          <a:chExt cx="0" cy="0"/>
        </a:xfrm>
      </p:grpSpPr>
      <p:pic>
        <p:nvPicPr>
          <p:cNvPr id="334" name="Google Shape;334;p34"/>
          <p:cNvPicPr preferRelativeResize="0"/>
          <p:nvPr/>
        </p:nvPicPr>
        <p:blipFill rotWithShape="1">
          <a:blip r:embed="rId3">
            <a:alphaModFix/>
          </a:blip>
          <a:srcRect b="0" l="0" r="0" t="0"/>
          <a:stretch/>
        </p:blipFill>
        <p:spPr>
          <a:xfrm>
            <a:off x="926550" y="646025"/>
            <a:ext cx="7251624" cy="3734175"/>
          </a:xfrm>
          <a:prstGeom prst="rect">
            <a:avLst/>
          </a:prstGeom>
          <a:noFill/>
          <a:ln>
            <a:noFill/>
          </a:ln>
        </p:spPr>
      </p:pic>
      <p:sp>
        <p:nvSpPr>
          <p:cNvPr id="335" name="Google Shape;335;p34"/>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4"/>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4"/>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342" name="Shape 342"/>
        <p:cNvGrpSpPr/>
        <p:nvPr/>
      </p:nvGrpSpPr>
      <p:grpSpPr>
        <a:xfrm>
          <a:off x="0" y="0"/>
          <a:ext cx="0" cy="0"/>
          <a:chOff x="0" y="0"/>
          <a:chExt cx="0" cy="0"/>
        </a:xfrm>
      </p:grpSpPr>
      <p:pic>
        <p:nvPicPr>
          <p:cNvPr id="343" name="Google Shape;343;p35"/>
          <p:cNvPicPr preferRelativeResize="0"/>
          <p:nvPr/>
        </p:nvPicPr>
        <p:blipFill rotWithShape="1">
          <a:blip r:embed="rId3">
            <a:alphaModFix/>
          </a:blip>
          <a:srcRect b="0" l="0" r="0" t="0"/>
          <a:stretch/>
        </p:blipFill>
        <p:spPr>
          <a:xfrm>
            <a:off x="152400" y="461025"/>
            <a:ext cx="8839202" cy="3806731"/>
          </a:xfrm>
          <a:prstGeom prst="rect">
            <a:avLst/>
          </a:prstGeom>
          <a:noFill/>
          <a:ln>
            <a:noFill/>
          </a:ln>
        </p:spPr>
      </p:pic>
      <p:sp>
        <p:nvSpPr>
          <p:cNvPr id="344" name="Google Shape;344;p35"/>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5"/>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5"/>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5"/>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351" name="Shape 351"/>
        <p:cNvGrpSpPr/>
        <p:nvPr/>
      </p:nvGrpSpPr>
      <p:grpSpPr>
        <a:xfrm>
          <a:off x="0" y="0"/>
          <a:ext cx="0" cy="0"/>
          <a:chOff x="0" y="0"/>
          <a:chExt cx="0" cy="0"/>
        </a:xfrm>
      </p:grpSpPr>
      <p:sp>
        <p:nvSpPr>
          <p:cNvPr id="352" name="Google Shape;352;p36"/>
          <p:cNvSpPr/>
          <p:nvPr/>
        </p:nvSpPr>
        <p:spPr>
          <a:xfrm>
            <a:off x="110700" y="2110350"/>
            <a:ext cx="929700" cy="922800"/>
          </a:xfrm>
          <a:prstGeom prst="roundRect">
            <a:avLst>
              <a:gd fmla="val 3012"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6"/>
          <p:cNvSpPr/>
          <p:nvPr/>
        </p:nvSpPr>
        <p:spPr>
          <a:xfrm>
            <a:off x="397501" y="2391450"/>
            <a:ext cx="356100" cy="360600"/>
          </a:xfrm>
          <a:custGeom>
            <a:rect b="b" l="l" r="r" t="t"/>
            <a:pathLst>
              <a:path extrusionOk="0" h="120000" w="120000">
                <a:moveTo>
                  <a:pt x="59716" y="60000"/>
                </a:moveTo>
                <a:cubicBezTo>
                  <a:pt x="76516" y="60000"/>
                  <a:pt x="89644" y="46383"/>
                  <a:pt x="89644" y="30072"/>
                </a:cubicBezTo>
                <a:cubicBezTo>
                  <a:pt x="89644" y="13188"/>
                  <a:pt x="76094" y="0"/>
                  <a:pt x="59716" y="0"/>
                </a:cubicBezTo>
                <a:cubicBezTo>
                  <a:pt x="43483" y="0"/>
                  <a:pt x="29927" y="13616"/>
                  <a:pt x="29927" y="30072"/>
                </a:cubicBezTo>
                <a:cubicBezTo>
                  <a:pt x="29505" y="46383"/>
                  <a:pt x="43061" y="60000"/>
                  <a:pt x="59716" y="60000"/>
                </a:cubicBezTo>
                <a:close/>
                <a:moveTo>
                  <a:pt x="59716" y="74894"/>
                </a:moveTo>
                <a:cubicBezTo>
                  <a:pt x="39811" y="74894"/>
                  <a:pt x="0" y="84822"/>
                  <a:pt x="0" y="104683"/>
                </a:cubicBezTo>
                <a:lnTo>
                  <a:pt x="0" y="120000"/>
                </a:lnTo>
                <a:lnTo>
                  <a:pt x="120000" y="120000"/>
                </a:lnTo>
                <a:lnTo>
                  <a:pt x="120000" y="104683"/>
                </a:lnTo>
                <a:cubicBezTo>
                  <a:pt x="119577" y="85250"/>
                  <a:pt x="79622" y="74894"/>
                  <a:pt x="59716" y="74894"/>
                </a:cubicBezTo>
                <a:close/>
              </a:path>
            </a:pathLst>
          </a:custGeom>
          <a:solidFill>
            <a:srgbClr val="4285F4"/>
          </a:solidFill>
          <a:ln>
            <a:noFill/>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2900"/>
              <a:buFont typeface="Calibri"/>
              <a:buNone/>
            </a:pPr>
            <a:r>
              <a:t/>
            </a:r>
            <a:endParaRPr b="0" i="0" sz="2900" u="none" cap="none" strike="noStrike">
              <a:solidFill>
                <a:srgbClr val="000000"/>
              </a:solidFill>
              <a:latin typeface="Calibri"/>
              <a:ea typeface="Calibri"/>
              <a:cs typeface="Calibri"/>
              <a:sym typeface="Calibri"/>
            </a:endParaRPr>
          </a:p>
        </p:txBody>
      </p:sp>
      <p:sp>
        <p:nvSpPr>
          <p:cNvPr id="354" name="Google Shape;354;p36"/>
          <p:cNvSpPr txBox="1"/>
          <p:nvPr/>
        </p:nvSpPr>
        <p:spPr>
          <a:xfrm>
            <a:off x="281700" y="1880425"/>
            <a:ext cx="587700" cy="2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tr" sz="1200" u="none" cap="none" strike="noStrike">
                <a:solidFill>
                  <a:srgbClr val="4285F4"/>
                </a:solidFill>
                <a:latin typeface="Roboto"/>
                <a:ea typeface="Roboto"/>
                <a:cs typeface="Roboto"/>
                <a:sym typeface="Roboto"/>
              </a:rPr>
              <a:t>USER</a:t>
            </a:r>
            <a:endParaRPr b="1" i="0" sz="1200" u="none" cap="none" strike="noStrike">
              <a:solidFill>
                <a:srgbClr val="4285F4"/>
              </a:solidFill>
              <a:latin typeface="Roboto"/>
              <a:ea typeface="Roboto"/>
              <a:cs typeface="Roboto"/>
              <a:sym typeface="Roboto"/>
            </a:endParaRPr>
          </a:p>
        </p:txBody>
      </p:sp>
      <p:sp>
        <p:nvSpPr>
          <p:cNvPr id="355" name="Google Shape;355;p36"/>
          <p:cNvSpPr/>
          <p:nvPr/>
        </p:nvSpPr>
        <p:spPr>
          <a:xfrm>
            <a:off x="1569350" y="985475"/>
            <a:ext cx="1776600" cy="865800"/>
          </a:xfrm>
          <a:prstGeom prst="roundRect">
            <a:avLst>
              <a:gd fmla="val 3012"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6"/>
          <p:cNvSpPr/>
          <p:nvPr/>
        </p:nvSpPr>
        <p:spPr>
          <a:xfrm>
            <a:off x="1753839" y="1133752"/>
            <a:ext cx="471300" cy="318000"/>
          </a:xfrm>
          <a:custGeom>
            <a:rect b="b" l="l" r="r" t="t"/>
            <a:pathLst>
              <a:path extrusionOk="0" h="120000" w="120000">
                <a:moveTo>
                  <a:pt x="108055" y="0"/>
                </a:moveTo>
                <a:lnTo>
                  <a:pt x="11944" y="0"/>
                </a:lnTo>
                <a:cubicBezTo>
                  <a:pt x="5394" y="0"/>
                  <a:pt x="0" y="7716"/>
                  <a:pt x="0" y="17100"/>
                </a:cubicBezTo>
                <a:lnTo>
                  <a:pt x="0" y="102900"/>
                </a:lnTo>
                <a:cubicBezTo>
                  <a:pt x="0" y="112283"/>
                  <a:pt x="5394" y="120000"/>
                  <a:pt x="11944" y="120000"/>
                </a:cubicBezTo>
                <a:lnTo>
                  <a:pt x="108055" y="120000"/>
                </a:lnTo>
                <a:cubicBezTo>
                  <a:pt x="114605" y="120000"/>
                  <a:pt x="120000" y="112283"/>
                  <a:pt x="120000" y="102900"/>
                </a:cubicBezTo>
                <a:lnTo>
                  <a:pt x="120000" y="17100"/>
                </a:lnTo>
                <a:cubicBezTo>
                  <a:pt x="120000" y="7716"/>
                  <a:pt x="114605" y="0"/>
                  <a:pt x="108055" y="0"/>
                </a:cubicBezTo>
                <a:close/>
                <a:moveTo>
                  <a:pt x="53711" y="25572"/>
                </a:moveTo>
                <a:lnTo>
                  <a:pt x="65655" y="25572"/>
                </a:lnTo>
                <a:lnTo>
                  <a:pt x="65655" y="42672"/>
                </a:lnTo>
                <a:lnTo>
                  <a:pt x="53711" y="42672"/>
                </a:lnTo>
                <a:lnTo>
                  <a:pt x="53711" y="25572"/>
                </a:lnTo>
                <a:close/>
                <a:moveTo>
                  <a:pt x="53711" y="51300"/>
                </a:moveTo>
                <a:lnTo>
                  <a:pt x="65655" y="51300"/>
                </a:lnTo>
                <a:lnTo>
                  <a:pt x="65655" y="68400"/>
                </a:lnTo>
                <a:lnTo>
                  <a:pt x="53711" y="68400"/>
                </a:lnTo>
                <a:lnTo>
                  <a:pt x="53711" y="51300"/>
                </a:lnTo>
                <a:close/>
                <a:moveTo>
                  <a:pt x="35838" y="25572"/>
                </a:moveTo>
                <a:lnTo>
                  <a:pt x="47788" y="25572"/>
                </a:lnTo>
                <a:lnTo>
                  <a:pt x="47788" y="42672"/>
                </a:lnTo>
                <a:lnTo>
                  <a:pt x="35838" y="42672"/>
                </a:lnTo>
                <a:lnTo>
                  <a:pt x="35838" y="25572"/>
                </a:lnTo>
                <a:close/>
                <a:moveTo>
                  <a:pt x="35838" y="51300"/>
                </a:moveTo>
                <a:lnTo>
                  <a:pt x="47788" y="51300"/>
                </a:lnTo>
                <a:lnTo>
                  <a:pt x="47788" y="68400"/>
                </a:lnTo>
                <a:lnTo>
                  <a:pt x="35838" y="68400"/>
                </a:lnTo>
                <a:lnTo>
                  <a:pt x="35838" y="51300"/>
                </a:lnTo>
                <a:close/>
                <a:moveTo>
                  <a:pt x="29922" y="68850"/>
                </a:moveTo>
                <a:lnTo>
                  <a:pt x="17972" y="68850"/>
                </a:lnTo>
                <a:lnTo>
                  <a:pt x="17972" y="51755"/>
                </a:lnTo>
                <a:lnTo>
                  <a:pt x="29922" y="51755"/>
                </a:lnTo>
                <a:lnTo>
                  <a:pt x="29922" y="68850"/>
                </a:lnTo>
                <a:close/>
                <a:moveTo>
                  <a:pt x="29922" y="42672"/>
                </a:moveTo>
                <a:lnTo>
                  <a:pt x="17972" y="42672"/>
                </a:lnTo>
                <a:lnTo>
                  <a:pt x="17972" y="25572"/>
                </a:lnTo>
                <a:lnTo>
                  <a:pt x="29922" y="25572"/>
                </a:lnTo>
                <a:lnTo>
                  <a:pt x="29922" y="42672"/>
                </a:lnTo>
                <a:close/>
                <a:moveTo>
                  <a:pt x="83838" y="102900"/>
                </a:moveTo>
                <a:lnTo>
                  <a:pt x="35838" y="102900"/>
                </a:lnTo>
                <a:lnTo>
                  <a:pt x="35838" y="85800"/>
                </a:lnTo>
                <a:lnTo>
                  <a:pt x="83838" y="85800"/>
                </a:lnTo>
                <a:lnTo>
                  <a:pt x="83838" y="102900"/>
                </a:lnTo>
                <a:close/>
                <a:moveTo>
                  <a:pt x="83838" y="68850"/>
                </a:moveTo>
                <a:lnTo>
                  <a:pt x="72000" y="68850"/>
                </a:lnTo>
                <a:lnTo>
                  <a:pt x="72000" y="51755"/>
                </a:lnTo>
                <a:lnTo>
                  <a:pt x="83838" y="51755"/>
                </a:lnTo>
                <a:lnTo>
                  <a:pt x="83838" y="68850"/>
                </a:lnTo>
                <a:close/>
                <a:moveTo>
                  <a:pt x="83838" y="42672"/>
                </a:moveTo>
                <a:lnTo>
                  <a:pt x="72000" y="42672"/>
                </a:lnTo>
                <a:lnTo>
                  <a:pt x="72000" y="25572"/>
                </a:lnTo>
                <a:lnTo>
                  <a:pt x="83838" y="25572"/>
                </a:lnTo>
                <a:lnTo>
                  <a:pt x="83838" y="42672"/>
                </a:lnTo>
                <a:close/>
                <a:moveTo>
                  <a:pt x="102133" y="68850"/>
                </a:moveTo>
                <a:lnTo>
                  <a:pt x="90183" y="68850"/>
                </a:lnTo>
                <a:lnTo>
                  <a:pt x="90183" y="51755"/>
                </a:lnTo>
                <a:lnTo>
                  <a:pt x="102133" y="51755"/>
                </a:lnTo>
                <a:lnTo>
                  <a:pt x="102133" y="68850"/>
                </a:lnTo>
                <a:close/>
                <a:moveTo>
                  <a:pt x="102133" y="42672"/>
                </a:moveTo>
                <a:lnTo>
                  <a:pt x="90183" y="42672"/>
                </a:lnTo>
                <a:lnTo>
                  <a:pt x="90183" y="25572"/>
                </a:lnTo>
                <a:lnTo>
                  <a:pt x="102133" y="25572"/>
                </a:lnTo>
                <a:lnTo>
                  <a:pt x="102133" y="42672"/>
                </a:lnTo>
                <a:close/>
              </a:path>
            </a:pathLst>
          </a:custGeom>
          <a:solidFill>
            <a:srgbClr val="4285F4"/>
          </a:solidFill>
          <a:ln>
            <a:noFill/>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2900"/>
              <a:buFont typeface="Calibri"/>
              <a:buNone/>
            </a:pPr>
            <a:r>
              <a:t/>
            </a:r>
            <a:endParaRPr b="0" i="0" sz="2900" u="none" cap="none" strike="noStrike">
              <a:solidFill>
                <a:srgbClr val="000000"/>
              </a:solidFill>
              <a:latin typeface="Calibri"/>
              <a:ea typeface="Calibri"/>
              <a:cs typeface="Calibri"/>
              <a:sym typeface="Calibri"/>
            </a:endParaRPr>
          </a:p>
        </p:txBody>
      </p:sp>
      <p:sp>
        <p:nvSpPr>
          <p:cNvPr id="357" name="Google Shape;357;p36"/>
          <p:cNvSpPr/>
          <p:nvPr/>
        </p:nvSpPr>
        <p:spPr>
          <a:xfrm>
            <a:off x="2841361" y="1112449"/>
            <a:ext cx="287100" cy="360600"/>
          </a:xfrm>
          <a:custGeom>
            <a:rect b="b" l="l" r="r" t="t"/>
            <a:pathLst>
              <a:path extrusionOk="0" h="120000" w="120000">
                <a:moveTo>
                  <a:pt x="59755" y="75783"/>
                </a:moveTo>
                <a:cubicBezTo>
                  <a:pt x="74200" y="75783"/>
                  <a:pt x="85361" y="67350"/>
                  <a:pt x="85361" y="56744"/>
                </a:cubicBezTo>
                <a:lnTo>
                  <a:pt x="85361" y="19038"/>
                </a:lnTo>
                <a:cubicBezTo>
                  <a:pt x="85361" y="8555"/>
                  <a:pt x="73705" y="0"/>
                  <a:pt x="59427" y="0"/>
                </a:cubicBezTo>
                <a:cubicBezTo>
                  <a:pt x="44977" y="0"/>
                  <a:pt x="33488" y="8555"/>
                  <a:pt x="33488" y="19038"/>
                </a:cubicBezTo>
                <a:lnTo>
                  <a:pt x="33488" y="56744"/>
                </a:lnTo>
                <a:cubicBezTo>
                  <a:pt x="33816" y="67350"/>
                  <a:pt x="45472" y="75783"/>
                  <a:pt x="59755" y="75783"/>
                </a:cubicBezTo>
                <a:close/>
                <a:moveTo>
                  <a:pt x="105227" y="57111"/>
                </a:moveTo>
                <a:cubicBezTo>
                  <a:pt x="105227" y="76144"/>
                  <a:pt x="83227" y="89038"/>
                  <a:pt x="59755" y="89038"/>
                </a:cubicBezTo>
                <a:cubicBezTo>
                  <a:pt x="36116" y="89038"/>
                  <a:pt x="14444" y="75783"/>
                  <a:pt x="14444" y="57111"/>
                </a:cubicBezTo>
                <a:lnTo>
                  <a:pt x="0" y="57111"/>
                </a:lnTo>
                <a:cubicBezTo>
                  <a:pt x="0" y="78555"/>
                  <a:pt x="23144" y="96266"/>
                  <a:pt x="51544" y="99277"/>
                </a:cubicBezTo>
                <a:lnTo>
                  <a:pt x="51544" y="120000"/>
                </a:lnTo>
                <a:lnTo>
                  <a:pt x="68616" y="120000"/>
                </a:lnTo>
                <a:lnTo>
                  <a:pt x="68616" y="99277"/>
                </a:lnTo>
                <a:cubicBezTo>
                  <a:pt x="96855" y="96266"/>
                  <a:pt x="120000" y="78555"/>
                  <a:pt x="120000" y="57111"/>
                </a:cubicBezTo>
                <a:lnTo>
                  <a:pt x="105227" y="57111"/>
                </a:lnTo>
                <a:close/>
              </a:path>
            </a:pathLst>
          </a:custGeom>
          <a:solidFill>
            <a:srgbClr val="4285F4"/>
          </a:solidFill>
          <a:ln>
            <a:noFill/>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2900"/>
              <a:buFont typeface="Calibri"/>
              <a:buNone/>
            </a:pPr>
            <a:r>
              <a:t/>
            </a:r>
            <a:endParaRPr b="0" i="0" sz="2900" u="none" cap="none" strike="noStrike">
              <a:solidFill>
                <a:srgbClr val="000000"/>
              </a:solidFill>
              <a:latin typeface="Calibri"/>
              <a:ea typeface="Calibri"/>
              <a:cs typeface="Calibri"/>
              <a:sym typeface="Calibri"/>
            </a:endParaRPr>
          </a:p>
        </p:txBody>
      </p:sp>
      <p:sp>
        <p:nvSpPr>
          <p:cNvPr id="358" name="Google Shape;358;p36"/>
          <p:cNvSpPr txBox="1"/>
          <p:nvPr/>
        </p:nvSpPr>
        <p:spPr>
          <a:xfrm>
            <a:off x="2184788" y="1521600"/>
            <a:ext cx="587700" cy="2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tr" sz="1000" u="none" cap="none" strike="noStrike">
                <a:solidFill>
                  <a:srgbClr val="4285F4"/>
                </a:solidFill>
                <a:latin typeface="Roboto"/>
                <a:ea typeface="Roboto"/>
                <a:cs typeface="Roboto"/>
                <a:sym typeface="Roboto"/>
              </a:rPr>
              <a:t>INPUT</a:t>
            </a:r>
            <a:endParaRPr b="1" i="0" sz="1000" u="none" cap="none" strike="noStrike">
              <a:solidFill>
                <a:srgbClr val="4285F4"/>
              </a:solidFill>
              <a:latin typeface="Roboto"/>
              <a:ea typeface="Roboto"/>
              <a:cs typeface="Roboto"/>
              <a:sym typeface="Roboto"/>
            </a:endParaRPr>
          </a:p>
        </p:txBody>
      </p:sp>
      <p:sp>
        <p:nvSpPr>
          <p:cNvPr id="359" name="Google Shape;359;p36"/>
          <p:cNvSpPr txBox="1"/>
          <p:nvPr/>
        </p:nvSpPr>
        <p:spPr>
          <a:xfrm>
            <a:off x="1767500" y="511650"/>
            <a:ext cx="1422300" cy="31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tr" sz="1200" u="none" cap="none" strike="noStrike">
                <a:solidFill>
                  <a:srgbClr val="4285F4"/>
                </a:solidFill>
                <a:latin typeface="Roboto"/>
                <a:ea typeface="Roboto"/>
                <a:cs typeface="Roboto"/>
                <a:sym typeface="Roboto"/>
              </a:rPr>
              <a:t>APP / DEVICE</a:t>
            </a:r>
            <a:endParaRPr b="1" i="0" sz="1200" u="none" cap="none" strike="noStrike">
              <a:solidFill>
                <a:srgbClr val="4285F4"/>
              </a:solidFill>
              <a:latin typeface="Roboto"/>
              <a:ea typeface="Roboto"/>
              <a:cs typeface="Roboto"/>
              <a:sym typeface="Roboto"/>
            </a:endParaRPr>
          </a:p>
        </p:txBody>
      </p:sp>
      <p:cxnSp>
        <p:nvCxnSpPr>
          <p:cNvPr id="360" name="Google Shape;360;p36"/>
          <p:cNvCxnSpPr/>
          <p:nvPr/>
        </p:nvCxnSpPr>
        <p:spPr>
          <a:xfrm flipH="1" rot="10800000">
            <a:off x="1151425" y="1466150"/>
            <a:ext cx="417900" cy="6600"/>
          </a:xfrm>
          <a:prstGeom prst="straightConnector1">
            <a:avLst/>
          </a:prstGeom>
          <a:noFill/>
          <a:ln cap="flat" cmpd="sng" w="28575">
            <a:solidFill>
              <a:srgbClr val="666666"/>
            </a:solidFill>
            <a:prstDash val="solid"/>
            <a:round/>
            <a:headEnd len="sm" w="sm" type="none"/>
            <a:tailEnd len="med" w="med" type="triangle"/>
          </a:ln>
        </p:spPr>
      </p:cxnSp>
      <p:cxnSp>
        <p:nvCxnSpPr>
          <p:cNvPr id="361" name="Google Shape;361;p36"/>
          <p:cNvCxnSpPr/>
          <p:nvPr/>
        </p:nvCxnSpPr>
        <p:spPr>
          <a:xfrm>
            <a:off x="1151425" y="1466150"/>
            <a:ext cx="0" cy="865800"/>
          </a:xfrm>
          <a:prstGeom prst="straightConnector1">
            <a:avLst/>
          </a:prstGeom>
          <a:noFill/>
          <a:ln cap="flat" cmpd="sng" w="28575">
            <a:solidFill>
              <a:srgbClr val="666666"/>
            </a:solidFill>
            <a:prstDash val="solid"/>
            <a:round/>
            <a:headEnd len="sm" w="sm" type="none"/>
            <a:tailEnd len="sm" w="sm" type="none"/>
          </a:ln>
        </p:spPr>
      </p:cxnSp>
      <p:cxnSp>
        <p:nvCxnSpPr>
          <p:cNvPr id="362" name="Google Shape;362;p36"/>
          <p:cNvCxnSpPr/>
          <p:nvPr/>
        </p:nvCxnSpPr>
        <p:spPr>
          <a:xfrm rot="10800000">
            <a:off x="1047825" y="2316425"/>
            <a:ext cx="111000" cy="0"/>
          </a:xfrm>
          <a:prstGeom prst="straightConnector1">
            <a:avLst/>
          </a:prstGeom>
          <a:noFill/>
          <a:ln cap="flat" cmpd="sng" w="28575">
            <a:solidFill>
              <a:srgbClr val="666666"/>
            </a:solidFill>
            <a:prstDash val="solid"/>
            <a:round/>
            <a:headEnd len="sm" w="sm" type="none"/>
            <a:tailEnd len="sm" w="sm" type="none"/>
          </a:ln>
        </p:spPr>
      </p:cxnSp>
      <p:cxnSp>
        <p:nvCxnSpPr>
          <p:cNvPr id="363" name="Google Shape;363;p36"/>
          <p:cNvCxnSpPr/>
          <p:nvPr/>
        </p:nvCxnSpPr>
        <p:spPr>
          <a:xfrm rot="10800000">
            <a:off x="1396550" y="3760850"/>
            <a:ext cx="172800" cy="600"/>
          </a:xfrm>
          <a:prstGeom prst="straightConnector1">
            <a:avLst/>
          </a:prstGeom>
          <a:noFill/>
          <a:ln cap="flat" cmpd="sng" w="28575">
            <a:solidFill>
              <a:srgbClr val="666666"/>
            </a:solidFill>
            <a:prstDash val="solid"/>
            <a:round/>
            <a:headEnd len="sm" w="sm" type="none"/>
            <a:tailEnd len="sm" w="sm" type="none"/>
          </a:ln>
        </p:spPr>
      </p:cxnSp>
      <p:cxnSp>
        <p:nvCxnSpPr>
          <p:cNvPr id="364" name="Google Shape;364;p36"/>
          <p:cNvCxnSpPr/>
          <p:nvPr/>
        </p:nvCxnSpPr>
        <p:spPr>
          <a:xfrm flipH="1">
            <a:off x="1040400" y="2772225"/>
            <a:ext cx="356100" cy="4500"/>
          </a:xfrm>
          <a:prstGeom prst="straightConnector1">
            <a:avLst/>
          </a:prstGeom>
          <a:noFill/>
          <a:ln cap="flat" cmpd="sng" w="28575">
            <a:solidFill>
              <a:srgbClr val="666666"/>
            </a:solidFill>
            <a:prstDash val="solid"/>
            <a:round/>
            <a:headEnd len="sm" w="sm" type="none"/>
            <a:tailEnd len="med" w="med" type="triangle"/>
          </a:ln>
        </p:spPr>
      </p:cxnSp>
      <p:cxnSp>
        <p:nvCxnSpPr>
          <p:cNvPr id="365" name="Google Shape;365;p36"/>
          <p:cNvCxnSpPr/>
          <p:nvPr/>
        </p:nvCxnSpPr>
        <p:spPr>
          <a:xfrm flipH="1">
            <a:off x="1382775" y="2783550"/>
            <a:ext cx="10200" cy="998100"/>
          </a:xfrm>
          <a:prstGeom prst="straightConnector1">
            <a:avLst/>
          </a:prstGeom>
          <a:noFill/>
          <a:ln cap="flat" cmpd="sng" w="28575">
            <a:solidFill>
              <a:srgbClr val="666666"/>
            </a:solidFill>
            <a:prstDash val="solid"/>
            <a:round/>
            <a:headEnd len="sm" w="sm" type="none"/>
            <a:tailEnd len="sm" w="sm" type="none"/>
          </a:ln>
        </p:spPr>
      </p:cxnSp>
      <p:sp>
        <p:nvSpPr>
          <p:cNvPr id="366" name="Google Shape;366;p36"/>
          <p:cNvSpPr/>
          <p:nvPr/>
        </p:nvSpPr>
        <p:spPr>
          <a:xfrm>
            <a:off x="1569350" y="3328250"/>
            <a:ext cx="1776600" cy="865800"/>
          </a:xfrm>
          <a:prstGeom prst="roundRect">
            <a:avLst>
              <a:gd fmla="val 3012"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6"/>
          <p:cNvSpPr txBox="1"/>
          <p:nvPr/>
        </p:nvSpPr>
        <p:spPr>
          <a:xfrm>
            <a:off x="2093753" y="3903075"/>
            <a:ext cx="727800" cy="2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tr" sz="1000" u="none" cap="none" strike="noStrike">
                <a:solidFill>
                  <a:srgbClr val="4285F4"/>
                </a:solidFill>
                <a:latin typeface="Roboto"/>
                <a:ea typeface="Roboto"/>
                <a:cs typeface="Roboto"/>
                <a:sym typeface="Roboto"/>
              </a:rPr>
              <a:t>OUTPUT</a:t>
            </a:r>
            <a:endParaRPr b="1" i="0" sz="1000" u="none" cap="none" strike="noStrike">
              <a:solidFill>
                <a:srgbClr val="4285F4"/>
              </a:solidFill>
              <a:latin typeface="Roboto"/>
              <a:ea typeface="Roboto"/>
              <a:cs typeface="Roboto"/>
              <a:sym typeface="Roboto"/>
            </a:endParaRPr>
          </a:p>
        </p:txBody>
      </p:sp>
      <p:sp>
        <p:nvSpPr>
          <p:cNvPr id="368" name="Google Shape;368;p36"/>
          <p:cNvSpPr/>
          <p:nvPr/>
        </p:nvSpPr>
        <p:spPr>
          <a:xfrm>
            <a:off x="2697501" y="3464098"/>
            <a:ext cx="471300" cy="360600"/>
          </a:xfrm>
          <a:custGeom>
            <a:rect b="b" l="l" r="r" t="t"/>
            <a:pathLst>
              <a:path extrusionOk="0" h="120000" w="120000">
                <a:moveTo>
                  <a:pt x="107583" y="0"/>
                </a:moveTo>
                <a:lnTo>
                  <a:pt x="11755" y="0"/>
                </a:lnTo>
                <a:cubicBezTo>
                  <a:pt x="5272" y="0"/>
                  <a:pt x="0" y="6583"/>
                  <a:pt x="0" y="15083"/>
                </a:cubicBezTo>
                <a:lnTo>
                  <a:pt x="0" y="104916"/>
                </a:lnTo>
                <a:cubicBezTo>
                  <a:pt x="0" y="113005"/>
                  <a:pt x="5272" y="120000"/>
                  <a:pt x="12088" y="120000"/>
                </a:cubicBezTo>
                <a:lnTo>
                  <a:pt x="107911" y="120000"/>
                </a:lnTo>
                <a:cubicBezTo>
                  <a:pt x="114505" y="120000"/>
                  <a:pt x="120000" y="113416"/>
                  <a:pt x="120000" y="104916"/>
                </a:cubicBezTo>
                <a:lnTo>
                  <a:pt x="120000" y="15083"/>
                </a:lnTo>
                <a:cubicBezTo>
                  <a:pt x="119450" y="6994"/>
                  <a:pt x="114177" y="0"/>
                  <a:pt x="107583" y="0"/>
                </a:cubicBezTo>
                <a:close/>
                <a:moveTo>
                  <a:pt x="77583" y="104505"/>
                </a:moveTo>
                <a:lnTo>
                  <a:pt x="11755" y="104505"/>
                </a:lnTo>
                <a:lnTo>
                  <a:pt x="11755" y="74605"/>
                </a:lnTo>
                <a:lnTo>
                  <a:pt x="77583" y="74605"/>
                </a:lnTo>
                <a:lnTo>
                  <a:pt x="77583" y="104505"/>
                </a:lnTo>
                <a:close/>
                <a:moveTo>
                  <a:pt x="77583" y="67338"/>
                </a:moveTo>
                <a:lnTo>
                  <a:pt x="11755" y="67338"/>
                </a:lnTo>
                <a:lnTo>
                  <a:pt x="11755" y="37577"/>
                </a:lnTo>
                <a:lnTo>
                  <a:pt x="77583" y="37577"/>
                </a:lnTo>
                <a:lnTo>
                  <a:pt x="77583" y="67338"/>
                </a:lnTo>
                <a:close/>
                <a:moveTo>
                  <a:pt x="107583" y="104505"/>
                </a:moveTo>
                <a:lnTo>
                  <a:pt x="83738" y="104505"/>
                </a:lnTo>
                <a:lnTo>
                  <a:pt x="83738" y="37166"/>
                </a:lnTo>
                <a:lnTo>
                  <a:pt x="107583" y="37166"/>
                </a:lnTo>
                <a:lnTo>
                  <a:pt x="107583" y="104505"/>
                </a:lnTo>
                <a:close/>
              </a:path>
            </a:pathLst>
          </a:custGeom>
          <a:solidFill>
            <a:srgbClr val="4285F4"/>
          </a:solidFill>
          <a:ln>
            <a:noFill/>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2900"/>
              <a:buFont typeface="Calibri"/>
              <a:buNone/>
            </a:pPr>
            <a:r>
              <a:t/>
            </a:r>
            <a:endParaRPr b="0" i="0" sz="2900" u="none" cap="none" strike="noStrike">
              <a:solidFill>
                <a:srgbClr val="000000"/>
              </a:solidFill>
              <a:latin typeface="Calibri"/>
              <a:ea typeface="Calibri"/>
              <a:cs typeface="Calibri"/>
              <a:sym typeface="Calibri"/>
            </a:endParaRPr>
          </a:p>
        </p:txBody>
      </p:sp>
      <p:sp>
        <p:nvSpPr>
          <p:cNvPr id="369" name="Google Shape;369;p36"/>
          <p:cNvSpPr/>
          <p:nvPr/>
        </p:nvSpPr>
        <p:spPr>
          <a:xfrm>
            <a:off x="1836125" y="3464065"/>
            <a:ext cx="327599" cy="360676"/>
          </a:xfrm>
          <a:custGeom>
            <a:rect b="b" l="l" r="r" t="t"/>
            <a:pathLst>
              <a:path extrusionOk="0" h="148579" w="157689">
                <a:moveTo>
                  <a:pt x="96015" y="39248"/>
                </a:moveTo>
                <a:lnTo>
                  <a:pt x="96015" y="109331"/>
                </a:lnTo>
                <a:lnTo>
                  <a:pt x="105126" y="103725"/>
                </a:lnTo>
                <a:lnTo>
                  <a:pt x="117040" y="85503"/>
                </a:lnTo>
                <a:lnTo>
                  <a:pt x="117741" y="74289"/>
                </a:lnTo>
                <a:lnTo>
                  <a:pt x="117040" y="63076"/>
                </a:lnTo>
                <a:lnTo>
                  <a:pt x="105126" y="44854"/>
                </a:lnTo>
                <a:lnTo>
                  <a:pt x="96015" y="39248"/>
                </a:lnTo>
                <a:close/>
                <a:moveTo>
                  <a:pt x="67982" y="16120"/>
                </a:moveTo>
                <a:lnTo>
                  <a:pt x="63777" y="18923"/>
                </a:lnTo>
                <a:lnTo>
                  <a:pt x="35043" y="48358"/>
                </a:lnTo>
                <a:lnTo>
                  <a:pt x="4907" y="48358"/>
                </a:lnTo>
                <a:lnTo>
                  <a:pt x="1" y="53264"/>
                </a:lnTo>
                <a:lnTo>
                  <a:pt x="1" y="56769"/>
                </a:lnTo>
                <a:lnTo>
                  <a:pt x="1" y="91810"/>
                </a:lnTo>
                <a:lnTo>
                  <a:pt x="1" y="95315"/>
                </a:lnTo>
                <a:lnTo>
                  <a:pt x="4907" y="100220"/>
                </a:lnTo>
                <a:lnTo>
                  <a:pt x="8411" y="100921"/>
                </a:lnTo>
                <a:lnTo>
                  <a:pt x="35043" y="100921"/>
                </a:lnTo>
                <a:lnTo>
                  <a:pt x="63777" y="129655"/>
                </a:lnTo>
                <a:lnTo>
                  <a:pt x="67982" y="132459"/>
                </a:lnTo>
                <a:lnTo>
                  <a:pt x="77093" y="128254"/>
                </a:lnTo>
                <a:lnTo>
                  <a:pt x="78494" y="123348"/>
                </a:lnTo>
                <a:lnTo>
                  <a:pt x="78494" y="25231"/>
                </a:lnTo>
                <a:lnTo>
                  <a:pt x="77093" y="19624"/>
                </a:lnTo>
                <a:lnTo>
                  <a:pt x="67982" y="16120"/>
                </a:lnTo>
                <a:close/>
                <a:moveTo>
                  <a:pt x="103024" y="1"/>
                </a:moveTo>
                <a:lnTo>
                  <a:pt x="96716" y="4206"/>
                </a:lnTo>
                <a:lnTo>
                  <a:pt x="96015" y="8411"/>
                </a:lnTo>
                <a:lnTo>
                  <a:pt x="96015" y="9812"/>
                </a:lnTo>
                <a:lnTo>
                  <a:pt x="97417" y="14718"/>
                </a:lnTo>
                <a:lnTo>
                  <a:pt x="101622" y="17522"/>
                </a:lnTo>
                <a:lnTo>
                  <a:pt x="109331" y="21026"/>
                </a:lnTo>
                <a:lnTo>
                  <a:pt x="123348" y="32239"/>
                </a:lnTo>
                <a:lnTo>
                  <a:pt x="133860" y="46957"/>
                </a:lnTo>
                <a:lnTo>
                  <a:pt x="139467" y="64478"/>
                </a:lnTo>
                <a:lnTo>
                  <a:pt x="140168" y="74289"/>
                </a:lnTo>
                <a:lnTo>
                  <a:pt x="139467" y="84101"/>
                </a:lnTo>
                <a:lnTo>
                  <a:pt x="133860" y="101622"/>
                </a:lnTo>
                <a:lnTo>
                  <a:pt x="123348" y="116340"/>
                </a:lnTo>
                <a:lnTo>
                  <a:pt x="109331" y="127553"/>
                </a:lnTo>
                <a:lnTo>
                  <a:pt x="101622" y="131057"/>
                </a:lnTo>
                <a:lnTo>
                  <a:pt x="97417" y="133860"/>
                </a:lnTo>
                <a:lnTo>
                  <a:pt x="96015" y="138766"/>
                </a:lnTo>
                <a:lnTo>
                  <a:pt x="96015" y="140168"/>
                </a:lnTo>
                <a:lnTo>
                  <a:pt x="96716" y="144373"/>
                </a:lnTo>
                <a:lnTo>
                  <a:pt x="103024" y="148578"/>
                </a:lnTo>
                <a:lnTo>
                  <a:pt x="106528" y="147877"/>
                </a:lnTo>
                <a:lnTo>
                  <a:pt x="117741" y="142971"/>
                </a:lnTo>
                <a:lnTo>
                  <a:pt x="135963" y="128955"/>
                </a:lnTo>
                <a:lnTo>
                  <a:pt x="149279" y="109331"/>
                </a:lnTo>
                <a:lnTo>
                  <a:pt x="156988" y="86904"/>
                </a:lnTo>
                <a:lnTo>
                  <a:pt x="157689" y="74289"/>
                </a:lnTo>
                <a:lnTo>
                  <a:pt x="156988" y="61674"/>
                </a:lnTo>
                <a:lnTo>
                  <a:pt x="149279" y="39248"/>
                </a:lnTo>
                <a:lnTo>
                  <a:pt x="135963" y="19624"/>
                </a:lnTo>
                <a:lnTo>
                  <a:pt x="117741" y="5607"/>
                </a:lnTo>
                <a:lnTo>
                  <a:pt x="106528" y="702"/>
                </a:lnTo>
                <a:lnTo>
                  <a:pt x="103024"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6"/>
          <p:cNvSpPr/>
          <p:nvPr/>
        </p:nvSpPr>
        <p:spPr>
          <a:xfrm>
            <a:off x="3763875" y="986363"/>
            <a:ext cx="929700" cy="864000"/>
          </a:xfrm>
          <a:prstGeom prst="roundRect">
            <a:avLst>
              <a:gd fmla="val 3012" name="adj"/>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6"/>
          <p:cNvSpPr/>
          <p:nvPr/>
        </p:nvSpPr>
        <p:spPr>
          <a:xfrm>
            <a:off x="5299550" y="2110338"/>
            <a:ext cx="929700" cy="922800"/>
          </a:xfrm>
          <a:prstGeom prst="roundRect">
            <a:avLst>
              <a:gd fmla="val 3012" name="adj"/>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6"/>
          <p:cNvSpPr/>
          <p:nvPr/>
        </p:nvSpPr>
        <p:spPr>
          <a:xfrm>
            <a:off x="3763875" y="3329138"/>
            <a:ext cx="929700" cy="864000"/>
          </a:xfrm>
          <a:prstGeom prst="roundRect">
            <a:avLst>
              <a:gd fmla="val 3012" name="adj"/>
            </a:avLst>
          </a:prstGeom>
          <a:solidFill>
            <a:srgbClr val="FF98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6"/>
          <p:cNvSpPr/>
          <p:nvPr/>
        </p:nvSpPr>
        <p:spPr>
          <a:xfrm>
            <a:off x="4028850" y="1141850"/>
            <a:ext cx="417900" cy="360600"/>
          </a:xfrm>
          <a:custGeom>
            <a:rect b="b" l="l" r="r" t="t"/>
            <a:pathLst>
              <a:path extrusionOk="0" h="120000" w="120000">
                <a:moveTo>
                  <a:pt x="47233" y="84000"/>
                </a:moveTo>
                <a:lnTo>
                  <a:pt x="56555" y="93316"/>
                </a:lnTo>
                <a:lnTo>
                  <a:pt x="90127" y="59872"/>
                </a:lnTo>
                <a:lnTo>
                  <a:pt x="56555" y="26300"/>
                </a:lnTo>
                <a:lnTo>
                  <a:pt x="47233" y="35744"/>
                </a:lnTo>
                <a:lnTo>
                  <a:pt x="64466" y="52977"/>
                </a:lnTo>
                <a:lnTo>
                  <a:pt x="0" y="52977"/>
                </a:lnTo>
                <a:lnTo>
                  <a:pt x="0" y="66383"/>
                </a:lnTo>
                <a:lnTo>
                  <a:pt x="64466" y="66383"/>
                </a:lnTo>
                <a:lnTo>
                  <a:pt x="47233" y="84000"/>
                </a:lnTo>
                <a:close/>
                <a:moveTo>
                  <a:pt x="106722" y="0"/>
                </a:moveTo>
                <a:lnTo>
                  <a:pt x="13405" y="0"/>
                </a:lnTo>
                <a:cubicBezTo>
                  <a:pt x="5744" y="0"/>
                  <a:pt x="0" y="6127"/>
                  <a:pt x="0" y="13405"/>
                </a:cubicBezTo>
                <a:lnTo>
                  <a:pt x="0" y="40083"/>
                </a:lnTo>
                <a:lnTo>
                  <a:pt x="13405" y="40083"/>
                </a:lnTo>
                <a:lnTo>
                  <a:pt x="13405" y="13405"/>
                </a:lnTo>
                <a:lnTo>
                  <a:pt x="106722" y="13405"/>
                </a:lnTo>
                <a:lnTo>
                  <a:pt x="106722" y="106722"/>
                </a:lnTo>
                <a:lnTo>
                  <a:pt x="13405" y="106722"/>
                </a:lnTo>
                <a:lnTo>
                  <a:pt x="13405" y="80044"/>
                </a:lnTo>
                <a:lnTo>
                  <a:pt x="0" y="80044"/>
                </a:lnTo>
                <a:lnTo>
                  <a:pt x="0" y="106722"/>
                </a:lnTo>
                <a:cubicBezTo>
                  <a:pt x="0" y="113872"/>
                  <a:pt x="5744" y="120000"/>
                  <a:pt x="13405" y="120000"/>
                </a:cubicBezTo>
                <a:lnTo>
                  <a:pt x="106722" y="120000"/>
                </a:lnTo>
                <a:cubicBezTo>
                  <a:pt x="113872" y="120000"/>
                  <a:pt x="120000" y="113872"/>
                  <a:pt x="120000" y="106722"/>
                </a:cubicBezTo>
                <a:lnTo>
                  <a:pt x="120000" y="13405"/>
                </a:lnTo>
                <a:cubicBezTo>
                  <a:pt x="120000" y="5872"/>
                  <a:pt x="114255" y="0"/>
                  <a:pt x="106722" y="0"/>
                </a:cubicBezTo>
                <a:close/>
              </a:path>
            </a:pathLst>
          </a:custGeom>
          <a:solidFill>
            <a:srgbClr val="FFFFFF"/>
          </a:solidFill>
          <a:ln>
            <a:noFill/>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2900"/>
              <a:buFont typeface="Calibri"/>
              <a:buNone/>
            </a:pPr>
            <a:r>
              <a:t/>
            </a:r>
            <a:endParaRPr b="0" i="0" sz="2900" u="none" cap="none" strike="noStrike">
              <a:solidFill>
                <a:srgbClr val="000000"/>
              </a:solidFill>
              <a:latin typeface="Calibri"/>
              <a:ea typeface="Calibri"/>
              <a:cs typeface="Calibri"/>
              <a:sym typeface="Calibri"/>
            </a:endParaRPr>
          </a:p>
        </p:txBody>
      </p:sp>
      <p:sp>
        <p:nvSpPr>
          <p:cNvPr id="374" name="Google Shape;374;p36"/>
          <p:cNvSpPr txBox="1"/>
          <p:nvPr/>
        </p:nvSpPr>
        <p:spPr>
          <a:xfrm>
            <a:off x="3943938" y="1551000"/>
            <a:ext cx="587700" cy="2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tr" sz="1000" u="none" cap="none" strike="noStrike">
                <a:solidFill>
                  <a:srgbClr val="FFFFFF"/>
                </a:solidFill>
                <a:latin typeface="Roboto"/>
                <a:ea typeface="Roboto"/>
                <a:cs typeface="Roboto"/>
                <a:sym typeface="Roboto"/>
              </a:rPr>
              <a:t>QUERY</a:t>
            </a:r>
            <a:endParaRPr b="1" i="0" sz="1000" u="none" cap="none" strike="noStrike">
              <a:solidFill>
                <a:srgbClr val="FFFFFF"/>
              </a:solidFill>
              <a:latin typeface="Roboto"/>
              <a:ea typeface="Roboto"/>
              <a:cs typeface="Roboto"/>
              <a:sym typeface="Roboto"/>
            </a:endParaRPr>
          </a:p>
        </p:txBody>
      </p:sp>
      <p:sp>
        <p:nvSpPr>
          <p:cNvPr id="375" name="Google Shape;375;p36"/>
          <p:cNvSpPr txBox="1"/>
          <p:nvPr/>
        </p:nvSpPr>
        <p:spPr>
          <a:xfrm>
            <a:off x="3733050" y="3854100"/>
            <a:ext cx="1009500" cy="31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tr" sz="900" u="none" cap="none" strike="noStrike">
                <a:solidFill>
                  <a:srgbClr val="FFFFFF"/>
                </a:solidFill>
                <a:latin typeface="Roboto"/>
                <a:ea typeface="Roboto"/>
                <a:cs typeface="Roboto"/>
                <a:sym typeface="Roboto"/>
              </a:rPr>
              <a:t>ACTIONABLE DATA</a:t>
            </a:r>
            <a:endParaRPr b="1" i="0" sz="900" u="none" cap="none" strike="noStrike">
              <a:solidFill>
                <a:srgbClr val="FFFFFF"/>
              </a:solidFill>
              <a:latin typeface="Roboto"/>
              <a:ea typeface="Roboto"/>
              <a:cs typeface="Roboto"/>
              <a:sym typeface="Roboto"/>
            </a:endParaRPr>
          </a:p>
        </p:txBody>
      </p:sp>
      <p:sp>
        <p:nvSpPr>
          <p:cNvPr id="376" name="Google Shape;376;p36"/>
          <p:cNvSpPr/>
          <p:nvPr/>
        </p:nvSpPr>
        <p:spPr>
          <a:xfrm rot="10800000">
            <a:off x="4019775" y="3450450"/>
            <a:ext cx="417900" cy="360600"/>
          </a:xfrm>
          <a:custGeom>
            <a:rect b="b" l="l" r="r" t="t"/>
            <a:pathLst>
              <a:path extrusionOk="0" h="120000" w="120000">
                <a:moveTo>
                  <a:pt x="47233" y="84000"/>
                </a:moveTo>
                <a:lnTo>
                  <a:pt x="56555" y="93316"/>
                </a:lnTo>
                <a:lnTo>
                  <a:pt x="90127" y="59872"/>
                </a:lnTo>
                <a:lnTo>
                  <a:pt x="56555" y="26300"/>
                </a:lnTo>
                <a:lnTo>
                  <a:pt x="47233" y="35744"/>
                </a:lnTo>
                <a:lnTo>
                  <a:pt x="64466" y="52977"/>
                </a:lnTo>
                <a:lnTo>
                  <a:pt x="0" y="52977"/>
                </a:lnTo>
                <a:lnTo>
                  <a:pt x="0" y="66383"/>
                </a:lnTo>
                <a:lnTo>
                  <a:pt x="64466" y="66383"/>
                </a:lnTo>
                <a:lnTo>
                  <a:pt x="47233" y="84000"/>
                </a:lnTo>
                <a:close/>
                <a:moveTo>
                  <a:pt x="106722" y="0"/>
                </a:moveTo>
                <a:lnTo>
                  <a:pt x="13405" y="0"/>
                </a:lnTo>
                <a:cubicBezTo>
                  <a:pt x="5744" y="0"/>
                  <a:pt x="0" y="6127"/>
                  <a:pt x="0" y="13405"/>
                </a:cubicBezTo>
                <a:lnTo>
                  <a:pt x="0" y="40083"/>
                </a:lnTo>
                <a:lnTo>
                  <a:pt x="13405" y="40083"/>
                </a:lnTo>
                <a:lnTo>
                  <a:pt x="13405" y="13405"/>
                </a:lnTo>
                <a:lnTo>
                  <a:pt x="106722" y="13405"/>
                </a:lnTo>
                <a:lnTo>
                  <a:pt x="106722" y="106722"/>
                </a:lnTo>
                <a:lnTo>
                  <a:pt x="13405" y="106722"/>
                </a:lnTo>
                <a:lnTo>
                  <a:pt x="13405" y="80044"/>
                </a:lnTo>
                <a:lnTo>
                  <a:pt x="0" y="80044"/>
                </a:lnTo>
                <a:lnTo>
                  <a:pt x="0" y="106722"/>
                </a:lnTo>
                <a:cubicBezTo>
                  <a:pt x="0" y="113872"/>
                  <a:pt x="5744" y="120000"/>
                  <a:pt x="13405" y="120000"/>
                </a:cubicBezTo>
                <a:lnTo>
                  <a:pt x="106722" y="120000"/>
                </a:lnTo>
                <a:cubicBezTo>
                  <a:pt x="113872" y="120000"/>
                  <a:pt x="120000" y="113872"/>
                  <a:pt x="120000" y="106722"/>
                </a:cubicBezTo>
                <a:lnTo>
                  <a:pt x="120000" y="13405"/>
                </a:lnTo>
                <a:cubicBezTo>
                  <a:pt x="120000" y="5872"/>
                  <a:pt x="114255" y="0"/>
                  <a:pt x="106722" y="0"/>
                </a:cubicBezTo>
                <a:close/>
              </a:path>
            </a:pathLst>
          </a:custGeom>
          <a:solidFill>
            <a:srgbClr val="FFFFFF"/>
          </a:solidFill>
          <a:ln>
            <a:noFill/>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2900"/>
              <a:buFont typeface="Calibri"/>
              <a:buNone/>
            </a:pPr>
            <a:r>
              <a:t/>
            </a:r>
            <a:endParaRPr b="0" i="0" sz="2900" u="none" cap="none" strike="noStrike">
              <a:solidFill>
                <a:srgbClr val="000000"/>
              </a:solidFill>
              <a:latin typeface="Calibri"/>
              <a:ea typeface="Calibri"/>
              <a:cs typeface="Calibri"/>
              <a:sym typeface="Calibri"/>
            </a:endParaRPr>
          </a:p>
        </p:txBody>
      </p:sp>
      <p:sp>
        <p:nvSpPr>
          <p:cNvPr id="377" name="Google Shape;377;p36"/>
          <p:cNvSpPr/>
          <p:nvPr/>
        </p:nvSpPr>
        <p:spPr>
          <a:xfrm>
            <a:off x="5530400" y="2234050"/>
            <a:ext cx="468000" cy="468000"/>
          </a:xfrm>
          <a:custGeom>
            <a:rect b="b" l="l" r="r" t="t"/>
            <a:pathLst>
              <a:path extrusionOk="0" h="120000" w="120000">
                <a:moveTo>
                  <a:pt x="59944" y="0"/>
                </a:moveTo>
                <a:cubicBezTo>
                  <a:pt x="26983" y="0"/>
                  <a:pt x="0" y="26894"/>
                  <a:pt x="0" y="60000"/>
                </a:cubicBezTo>
                <a:cubicBezTo>
                  <a:pt x="0" y="93105"/>
                  <a:pt x="26872" y="120000"/>
                  <a:pt x="59944" y="120000"/>
                </a:cubicBezTo>
                <a:cubicBezTo>
                  <a:pt x="92900" y="120000"/>
                  <a:pt x="120000" y="93105"/>
                  <a:pt x="120000" y="60000"/>
                </a:cubicBezTo>
                <a:cubicBezTo>
                  <a:pt x="120000" y="26894"/>
                  <a:pt x="93016" y="0"/>
                  <a:pt x="59944" y="0"/>
                </a:cubicBezTo>
                <a:close/>
                <a:moveTo>
                  <a:pt x="48000" y="89772"/>
                </a:moveTo>
                <a:lnTo>
                  <a:pt x="17911" y="59655"/>
                </a:lnTo>
                <a:lnTo>
                  <a:pt x="26294" y="51150"/>
                </a:lnTo>
                <a:lnTo>
                  <a:pt x="48000" y="72644"/>
                </a:lnTo>
                <a:lnTo>
                  <a:pt x="93705" y="26894"/>
                </a:lnTo>
                <a:lnTo>
                  <a:pt x="102088" y="35288"/>
                </a:lnTo>
                <a:lnTo>
                  <a:pt x="48000" y="89772"/>
                </a:lnTo>
                <a:close/>
              </a:path>
            </a:pathLst>
          </a:custGeom>
          <a:solidFill>
            <a:srgbClr val="FFFFFF"/>
          </a:solidFill>
          <a:ln>
            <a:noFill/>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2900"/>
              <a:buFont typeface="Calibri"/>
              <a:buNone/>
            </a:pPr>
            <a:r>
              <a:t/>
            </a:r>
            <a:endParaRPr b="0" i="0" sz="2900" u="none" cap="none" strike="noStrike">
              <a:solidFill>
                <a:srgbClr val="000000"/>
              </a:solidFill>
              <a:latin typeface="Calibri"/>
              <a:ea typeface="Calibri"/>
              <a:cs typeface="Calibri"/>
              <a:sym typeface="Calibri"/>
            </a:endParaRPr>
          </a:p>
        </p:txBody>
      </p:sp>
      <p:sp>
        <p:nvSpPr>
          <p:cNvPr id="378" name="Google Shape;378;p36"/>
          <p:cNvSpPr txBox="1"/>
          <p:nvPr/>
        </p:nvSpPr>
        <p:spPr>
          <a:xfrm>
            <a:off x="5400502" y="2702050"/>
            <a:ext cx="727800" cy="2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tr" sz="1000" u="none" cap="none" strike="noStrike">
                <a:solidFill>
                  <a:srgbClr val="FFFFFF"/>
                </a:solidFill>
                <a:latin typeface="Roboto"/>
                <a:ea typeface="Roboto"/>
                <a:cs typeface="Roboto"/>
                <a:sym typeface="Roboto"/>
              </a:rPr>
              <a:t>INTENT</a:t>
            </a:r>
            <a:endParaRPr b="1" i="0" sz="1000" u="none" cap="none" strike="noStrike">
              <a:solidFill>
                <a:srgbClr val="FFFFFF"/>
              </a:solidFill>
              <a:latin typeface="Roboto"/>
              <a:ea typeface="Roboto"/>
              <a:cs typeface="Roboto"/>
              <a:sym typeface="Roboto"/>
            </a:endParaRPr>
          </a:p>
        </p:txBody>
      </p:sp>
      <p:cxnSp>
        <p:nvCxnSpPr>
          <p:cNvPr id="379" name="Google Shape;379;p36"/>
          <p:cNvCxnSpPr/>
          <p:nvPr/>
        </p:nvCxnSpPr>
        <p:spPr>
          <a:xfrm>
            <a:off x="3326650" y="1466000"/>
            <a:ext cx="504000" cy="6900"/>
          </a:xfrm>
          <a:prstGeom prst="straightConnector1">
            <a:avLst/>
          </a:prstGeom>
          <a:noFill/>
          <a:ln cap="flat" cmpd="sng" w="28575">
            <a:solidFill>
              <a:srgbClr val="666666"/>
            </a:solidFill>
            <a:prstDash val="solid"/>
            <a:round/>
            <a:headEnd len="sm" w="sm" type="none"/>
            <a:tailEnd len="med" w="med" type="triangle"/>
          </a:ln>
        </p:spPr>
      </p:cxnSp>
      <p:cxnSp>
        <p:nvCxnSpPr>
          <p:cNvPr id="380" name="Google Shape;380;p36"/>
          <p:cNvCxnSpPr/>
          <p:nvPr/>
        </p:nvCxnSpPr>
        <p:spPr>
          <a:xfrm flipH="1">
            <a:off x="3326638" y="3760700"/>
            <a:ext cx="456300" cy="900"/>
          </a:xfrm>
          <a:prstGeom prst="straightConnector1">
            <a:avLst/>
          </a:prstGeom>
          <a:noFill/>
          <a:ln cap="flat" cmpd="sng" w="28575">
            <a:solidFill>
              <a:srgbClr val="666666"/>
            </a:solidFill>
            <a:prstDash val="solid"/>
            <a:round/>
            <a:headEnd len="sm" w="sm" type="none"/>
            <a:tailEnd len="med" w="med" type="triangle"/>
          </a:ln>
        </p:spPr>
      </p:cxnSp>
      <p:cxnSp>
        <p:nvCxnSpPr>
          <p:cNvPr id="381" name="Google Shape;381;p36"/>
          <p:cNvCxnSpPr/>
          <p:nvPr/>
        </p:nvCxnSpPr>
        <p:spPr>
          <a:xfrm flipH="1" rot="10800000">
            <a:off x="4894950" y="2313125"/>
            <a:ext cx="417900" cy="6600"/>
          </a:xfrm>
          <a:prstGeom prst="straightConnector1">
            <a:avLst/>
          </a:prstGeom>
          <a:noFill/>
          <a:ln cap="flat" cmpd="sng" w="28575">
            <a:solidFill>
              <a:srgbClr val="666666"/>
            </a:solidFill>
            <a:prstDash val="solid"/>
            <a:round/>
            <a:headEnd len="sm" w="sm" type="none"/>
            <a:tailEnd len="med" w="med" type="triangle"/>
          </a:ln>
        </p:spPr>
      </p:cxnSp>
      <p:cxnSp>
        <p:nvCxnSpPr>
          <p:cNvPr id="382" name="Google Shape;382;p36"/>
          <p:cNvCxnSpPr/>
          <p:nvPr/>
        </p:nvCxnSpPr>
        <p:spPr>
          <a:xfrm>
            <a:off x="4894950" y="1466150"/>
            <a:ext cx="0" cy="865800"/>
          </a:xfrm>
          <a:prstGeom prst="straightConnector1">
            <a:avLst/>
          </a:prstGeom>
          <a:noFill/>
          <a:ln cap="flat" cmpd="sng" w="28575">
            <a:solidFill>
              <a:srgbClr val="666666"/>
            </a:solidFill>
            <a:prstDash val="solid"/>
            <a:round/>
            <a:headEnd len="sm" w="sm" type="none"/>
            <a:tailEnd len="sm" w="sm" type="none"/>
          </a:ln>
        </p:spPr>
      </p:cxnSp>
      <p:cxnSp>
        <p:nvCxnSpPr>
          <p:cNvPr id="383" name="Google Shape;383;p36"/>
          <p:cNvCxnSpPr/>
          <p:nvPr/>
        </p:nvCxnSpPr>
        <p:spPr>
          <a:xfrm rot="10800000">
            <a:off x="4693650" y="1469225"/>
            <a:ext cx="221700" cy="3300"/>
          </a:xfrm>
          <a:prstGeom prst="straightConnector1">
            <a:avLst/>
          </a:prstGeom>
          <a:noFill/>
          <a:ln cap="flat" cmpd="sng" w="28575">
            <a:solidFill>
              <a:srgbClr val="666666"/>
            </a:solidFill>
            <a:prstDash val="solid"/>
            <a:round/>
            <a:headEnd len="sm" w="sm" type="none"/>
            <a:tailEnd len="sm" w="sm" type="none"/>
          </a:ln>
        </p:spPr>
      </p:cxnSp>
      <p:cxnSp>
        <p:nvCxnSpPr>
          <p:cNvPr id="384" name="Google Shape;384;p36"/>
          <p:cNvCxnSpPr/>
          <p:nvPr/>
        </p:nvCxnSpPr>
        <p:spPr>
          <a:xfrm rot="10800000">
            <a:off x="5077850" y="2783550"/>
            <a:ext cx="221700" cy="3300"/>
          </a:xfrm>
          <a:prstGeom prst="straightConnector1">
            <a:avLst/>
          </a:prstGeom>
          <a:noFill/>
          <a:ln cap="flat" cmpd="sng" w="28575">
            <a:solidFill>
              <a:srgbClr val="666666"/>
            </a:solidFill>
            <a:prstDash val="solid"/>
            <a:round/>
            <a:headEnd len="sm" w="sm" type="none"/>
            <a:tailEnd len="sm" w="sm" type="none"/>
          </a:ln>
        </p:spPr>
      </p:cxnSp>
      <p:cxnSp>
        <p:nvCxnSpPr>
          <p:cNvPr id="385" name="Google Shape;385;p36"/>
          <p:cNvCxnSpPr/>
          <p:nvPr/>
        </p:nvCxnSpPr>
        <p:spPr>
          <a:xfrm>
            <a:off x="5077850" y="2783550"/>
            <a:ext cx="0" cy="865800"/>
          </a:xfrm>
          <a:prstGeom prst="straightConnector1">
            <a:avLst/>
          </a:prstGeom>
          <a:noFill/>
          <a:ln cap="flat" cmpd="sng" w="28575">
            <a:solidFill>
              <a:srgbClr val="666666"/>
            </a:solidFill>
            <a:prstDash val="solid"/>
            <a:round/>
            <a:headEnd len="sm" w="sm" type="none"/>
            <a:tailEnd len="sm" w="sm" type="none"/>
          </a:ln>
        </p:spPr>
      </p:cxnSp>
      <p:cxnSp>
        <p:nvCxnSpPr>
          <p:cNvPr id="386" name="Google Shape;386;p36"/>
          <p:cNvCxnSpPr/>
          <p:nvPr/>
        </p:nvCxnSpPr>
        <p:spPr>
          <a:xfrm flipH="1">
            <a:off x="4671350" y="3642763"/>
            <a:ext cx="406500" cy="3300"/>
          </a:xfrm>
          <a:prstGeom prst="straightConnector1">
            <a:avLst/>
          </a:prstGeom>
          <a:noFill/>
          <a:ln cap="flat" cmpd="sng" w="28575">
            <a:solidFill>
              <a:srgbClr val="666666"/>
            </a:solidFill>
            <a:prstDash val="solid"/>
            <a:round/>
            <a:headEnd len="sm" w="sm" type="none"/>
            <a:tailEnd len="med" w="med" type="triangle"/>
          </a:ln>
        </p:spPr>
      </p:cxnSp>
      <p:sp>
        <p:nvSpPr>
          <p:cNvPr id="387" name="Google Shape;387;p36"/>
          <p:cNvSpPr txBox="1"/>
          <p:nvPr/>
        </p:nvSpPr>
        <p:spPr>
          <a:xfrm>
            <a:off x="4392750" y="511650"/>
            <a:ext cx="1422300" cy="31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tr" sz="1200" u="none" cap="none" strike="noStrike">
                <a:solidFill>
                  <a:srgbClr val="FF9800"/>
                </a:solidFill>
                <a:latin typeface="Roboto"/>
                <a:ea typeface="Roboto"/>
                <a:cs typeface="Roboto"/>
                <a:sym typeface="Roboto"/>
              </a:rPr>
              <a:t>DIALOGFLOW</a:t>
            </a:r>
            <a:endParaRPr b="1" i="0" sz="1200" u="none" cap="none" strike="noStrike">
              <a:solidFill>
                <a:srgbClr val="FF9800"/>
              </a:solidFill>
              <a:latin typeface="Roboto"/>
              <a:ea typeface="Roboto"/>
              <a:cs typeface="Roboto"/>
              <a:sym typeface="Roboto"/>
            </a:endParaRPr>
          </a:p>
        </p:txBody>
      </p:sp>
      <p:sp>
        <p:nvSpPr>
          <p:cNvPr id="388" name="Google Shape;388;p36"/>
          <p:cNvSpPr/>
          <p:nvPr/>
        </p:nvSpPr>
        <p:spPr>
          <a:xfrm>
            <a:off x="6733950" y="2110350"/>
            <a:ext cx="929700" cy="922800"/>
          </a:xfrm>
          <a:prstGeom prst="roundRect">
            <a:avLst>
              <a:gd fmla="val 3012"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6"/>
          <p:cNvSpPr/>
          <p:nvPr/>
        </p:nvSpPr>
        <p:spPr>
          <a:xfrm>
            <a:off x="8120550" y="1009475"/>
            <a:ext cx="929700" cy="922800"/>
          </a:xfrm>
          <a:prstGeom prst="roundRect">
            <a:avLst>
              <a:gd fmla="val 3012"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6"/>
          <p:cNvSpPr/>
          <p:nvPr/>
        </p:nvSpPr>
        <p:spPr>
          <a:xfrm>
            <a:off x="8120550" y="3389625"/>
            <a:ext cx="929700" cy="922800"/>
          </a:xfrm>
          <a:prstGeom prst="roundRect">
            <a:avLst>
              <a:gd fmla="val 3012"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6"/>
          <p:cNvSpPr/>
          <p:nvPr/>
        </p:nvSpPr>
        <p:spPr>
          <a:xfrm>
            <a:off x="8357225" y="1188650"/>
            <a:ext cx="456300" cy="290100"/>
          </a:xfrm>
          <a:custGeom>
            <a:rect b="b" l="l" r="r" t="t"/>
            <a:pathLst>
              <a:path extrusionOk="0" h="120000" w="120000">
                <a:moveTo>
                  <a:pt x="97005" y="45233"/>
                </a:moveTo>
                <a:cubicBezTo>
                  <a:pt x="93450" y="19633"/>
                  <a:pt x="78394" y="0"/>
                  <a:pt x="60105" y="0"/>
                </a:cubicBezTo>
                <a:cubicBezTo>
                  <a:pt x="45677" y="0"/>
                  <a:pt x="33033" y="12411"/>
                  <a:pt x="26866" y="30155"/>
                </a:cubicBezTo>
                <a:cubicBezTo>
                  <a:pt x="11811" y="32355"/>
                  <a:pt x="0" y="51988"/>
                  <a:pt x="0" y="74922"/>
                </a:cubicBezTo>
                <a:cubicBezTo>
                  <a:pt x="0" y="99583"/>
                  <a:pt x="13588" y="120000"/>
                  <a:pt x="30105" y="120000"/>
                </a:cubicBezTo>
                <a:lnTo>
                  <a:pt x="94911" y="120000"/>
                </a:lnTo>
                <a:cubicBezTo>
                  <a:pt x="108816" y="120000"/>
                  <a:pt x="120000" y="103194"/>
                  <a:pt x="120000" y="82461"/>
                </a:cubicBezTo>
                <a:cubicBezTo>
                  <a:pt x="120000" y="62983"/>
                  <a:pt x="109966" y="46650"/>
                  <a:pt x="97005" y="45233"/>
                </a:cubicBezTo>
              </a:path>
            </a:pathLst>
          </a:custGeom>
          <a:solidFill>
            <a:srgbClr val="4285F4"/>
          </a:solidFill>
          <a:ln>
            <a:noFill/>
          </a:ln>
        </p:spPr>
        <p:txBody>
          <a:bodyPr anchorCtr="0" anchor="ctr" bIns="73150" lIns="73150" spcFirstLastPara="1" rIns="73150" wrap="square" tIns="73150">
            <a:noAutofit/>
          </a:bodyPr>
          <a:lstStyle/>
          <a:p>
            <a:pPr indent="0" lvl="0" marL="0" marR="0" rtl="0" algn="l">
              <a:lnSpc>
                <a:spcPct val="100000"/>
              </a:lnSpc>
              <a:spcBef>
                <a:spcPts val="0"/>
              </a:spcBef>
              <a:spcAft>
                <a:spcPts val="0"/>
              </a:spcAft>
              <a:buClr>
                <a:srgbClr val="000000"/>
              </a:buClr>
              <a:buSzPts val="2900"/>
              <a:buFont typeface="Calibri"/>
              <a:buNone/>
            </a:pPr>
            <a:r>
              <a:t/>
            </a:r>
            <a:endParaRPr b="0" i="0" sz="2900" u="none" cap="none" strike="noStrike">
              <a:solidFill>
                <a:srgbClr val="000000"/>
              </a:solidFill>
              <a:latin typeface="Calibri"/>
              <a:ea typeface="Calibri"/>
              <a:cs typeface="Calibri"/>
              <a:sym typeface="Calibri"/>
            </a:endParaRPr>
          </a:p>
        </p:txBody>
      </p:sp>
      <p:sp>
        <p:nvSpPr>
          <p:cNvPr id="392" name="Google Shape;392;p36"/>
          <p:cNvSpPr/>
          <p:nvPr/>
        </p:nvSpPr>
        <p:spPr>
          <a:xfrm>
            <a:off x="8382163" y="3587138"/>
            <a:ext cx="406487" cy="360585"/>
          </a:xfrm>
          <a:custGeom>
            <a:rect b="b" l="l" r="r" t="t"/>
            <a:pathLst>
              <a:path extrusionOk="0" h="140169" w="175210">
                <a:moveTo>
                  <a:pt x="35043" y="9112"/>
                </a:moveTo>
                <a:lnTo>
                  <a:pt x="35043" y="26633"/>
                </a:lnTo>
                <a:lnTo>
                  <a:pt x="17522" y="26633"/>
                </a:lnTo>
                <a:lnTo>
                  <a:pt x="17522" y="9112"/>
                </a:lnTo>
                <a:close/>
                <a:moveTo>
                  <a:pt x="17522" y="1"/>
                </a:moveTo>
                <a:lnTo>
                  <a:pt x="10513" y="702"/>
                </a:lnTo>
                <a:lnTo>
                  <a:pt x="702" y="10513"/>
                </a:lnTo>
                <a:lnTo>
                  <a:pt x="1" y="17522"/>
                </a:lnTo>
                <a:lnTo>
                  <a:pt x="702" y="24530"/>
                </a:lnTo>
                <a:lnTo>
                  <a:pt x="10513" y="34342"/>
                </a:lnTo>
                <a:lnTo>
                  <a:pt x="17522" y="35043"/>
                </a:lnTo>
                <a:lnTo>
                  <a:pt x="157689" y="35043"/>
                </a:lnTo>
                <a:lnTo>
                  <a:pt x="164697" y="34342"/>
                </a:lnTo>
                <a:lnTo>
                  <a:pt x="174509" y="24530"/>
                </a:lnTo>
                <a:lnTo>
                  <a:pt x="175210" y="17522"/>
                </a:lnTo>
                <a:lnTo>
                  <a:pt x="174509" y="10513"/>
                </a:lnTo>
                <a:lnTo>
                  <a:pt x="164697" y="702"/>
                </a:lnTo>
                <a:lnTo>
                  <a:pt x="157689" y="1"/>
                </a:lnTo>
                <a:close/>
                <a:moveTo>
                  <a:pt x="35043" y="61674"/>
                </a:moveTo>
                <a:lnTo>
                  <a:pt x="35043" y="79195"/>
                </a:lnTo>
                <a:lnTo>
                  <a:pt x="17522" y="79195"/>
                </a:lnTo>
                <a:lnTo>
                  <a:pt x="17522" y="61674"/>
                </a:lnTo>
                <a:close/>
                <a:moveTo>
                  <a:pt x="17522" y="52564"/>
                </a:moveTo>
                <a:lnTo>
                  <a:pt x="10513" y="53264"/>
                </a:lnTo>
                <a:lnTo>
                  <a:pt x="702" y="63076"/>
                </a:lnTo>
                <a:lnTo>
                  <a:pt x="1" y="70084"/>
                </a:lnTo>
                <a:lnTo>
                  <a:pt x="702" y="77093"/>
                </a:lnTo>
                <a:lnTo>
                  <a:pt x="10513" y="86904"/>
                </a:lnTo>
                <a:lnTo>
                  <a:pt x="17522" y="87605"/>
                </a:lnTo>
                <a:lnTo>
                  <a:pt x="157689" y="87605"/>
                </a:lnTo>
                <a:lnTo>
                  <a:pt x="164697" y="86904"/>
                </a:lnTo>
                <a:lnTo>
                  <a:pt x="174509" y="77093"/>
                </a:lnTo>
                <a:lnTo>
                  <a:pt x="175210" y="70084"/>
                </a:lnTo>
                <a:lnTo>
                  <a:pt x="174509" y="63076"/>
                </a:lnTo>
                <a:lnTo>
                  <a:pt x="164697" y="53264"/>
                </a:lnTo>
                <a:lnTo>
                  <a:pt x="157689" y="52564"/>
                </a:lnTo>
                <a:close/>
                <a:moveTo>
                  <a:pt x="35043" y="114237"/>
                </a:moveTo>
                <a:lnTo>
                  <a:pt x="35043" y="131758"/>
                </a:lnTo>
                <a:lnTo>
                  <a:pt x="17522" y="131758"/>
                </a:lnTo>
                <a:lnTo>
                  <a:pt x="17522" y="114237"/>
                </a:lnTo>
                <a:close/>
                <a:moveTo>
                  <a:pt x="17522" y="105126"/>
                </a:moveTo>
                <a:lnTo>
                  <a:pt x="10513" y="105827"/>
                </a:lnTo>
                <a:lnTo>
                  <a:pt x="702" y="115639"/>
                </a:lnTo>
                <a:lnTo>
                  <a:pt x="1" y="122647"/>
                </a:lnTo>
                <a:lnTo>
                  <a:pt x="702" y="129655"/>
                </a:lnTo>
                <a:lnTo>
                  <a:pt x="10513" y="139467"/>
                </a:lnTo>
                <a:lnTo>
                  <a:pt x="17522" y="140168"/>
                </a:lnTo>
                <a:lnTo>
                  <a:pt x="157689" y="140168"/>
                </a:lnTo>
                <a:lnTo>
                  <a:pt x="164697" y="139467"/>
                </a:lnTo>
                <a:lnTo>
                  <a:pt x="174509" y="129655"/>
                </a:lnTo>
                <a:lnTo>
                  <a:pt x="175210" y="122647"/>
                </a:lnTo>
                <a:lnTo>
                  <a:pt x="174509" y="115639"/>
                </a:lnTo>
                <a:lnTo>
                  <a:pt x="164697" y="105827"/>
                </a:lnTo>
                <a:lnTo>
                  <a:pt x="157689" y="105126"/>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6"/>
          <p:cNvSpPr/>
          <p:nvPr/>
        </p:nvSpPr>
        <p:spPr>
          <a:xfrm>
            <a:off x="6946800" y="2426697"/>
            <a:ext cx="193724" cy="290151"/>
          </a:xfrm>
          <a:custGeom>
            <a:rect b="b" l="l" r="r" t="t"/>
            <a:pathLst>
              <a:path extrusionOk="0" h="96717" w="56769">
                <a:moveTo>
                  <a:pt x="44854" y="1"/>
                </a:moveTo>
                <a:lnTo>
                  <a:pt x="42051" y="2103"/>
                </a:lnTo>
                <a:lnTo>
                  <a:pt x="2103" y="42051"/>
                </a:lnTo>
                <a:lnTo>
                  <a:pt x="1" y="44854"/>
                </a:lnTo>
                <a:lnTo>
                  <a:pt x="1" y="51863"/>
                </a:lnTo>
                <a:lnTo>
                  <a:pt x="2103" y="54666"/>
                </a:lnTo>
                <a:lnTo>
                  <a:pt x="42051" y="94614"/>
                </a:lnTo>
                <a:lnTo>
                  <a:pt x="44854" y="96716"/>
                </a:lnTo>
                <a:lnTo>
                  <a:pt x="51863" y="96716"/>
                </a:lnTo>
                <a:lnTo>
                  <a:pt x="54666" y="94614"/>
                </a:lnTo>
                <a:lnTo>
                  <a:pt x="56768" y="91810"/>
                </a:lnTo>
                <a:lnTo>
                  <a:pt x="56768" y="85503"/>
                </a:lnTo>
                <a:lnTo>
                  <a:pt x="54666" y="82699"/>
                </a:lnTo>
                <a:lnTo>
                  <a:pt x="20325" y="48358"/>
                </a:lnTo>
                <a:lnTo>
                  <a:pt x="54666" y="14718"/>
                </a:lnTo>
                <a:lnTo>
                  <a:pt x="56768" y="11214"/>
                </a:lnTo>
                <a:lnTo>
                  <a:pt x="56768" y="4907"/>
                </a:lnTo>
                <a:lnTo>
                  <a:pt x="54666" y="2103"/>
                </a:lnTo>
                <a:lnTo>
                  <a:pt x="51863"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6"/>
          <p:cNvSpPr/>
          <p:nvPr/>
        </p:nvSpPr>
        <p:spPr>
          <a:xfrm rot="10800000">
            <a:off x="7257076" y="2426646"/>
            <a:ext cx="193724" cy="290151"/>
          </a:xfrm>
          <a:custGeom>
            <a:rect b="b" l="l" r="r" t="t"/>
            <a:pathLst>
              <a:path extrusionOk="0" h="96717" w="56769">
                <a:moveTo>
                  <a:pt x="44854" y="1"/>
                </a:moveTo>
                <a:lnTo>
                  <a:pt x="42051" y="2103"/>
                </a:lnTo>
                <a:lnTo>
                  <a:pt x="2103" y="42051"/>
                </a:lnTo>
                <a:lnTo>
                  <a:pt x="1" y="44854"/>
                </a:lnTo>
                <a:lnTo>
                  <a:pt x="1" y="51863"/>
                </a:lnTo>
                <a:lnTo>
                  <a:pt x="2103" y="54666"/>
                </a:lnTo>
                <a:lnTo>
                  <a:pt x="42051" y="94614"/>
                </a:lnTo>
                <a:lnTo>
                  <a:pt x="44854" y="96716"/>
                </a:lnTo>
                <a:lnTo>
                  <a:pt x="51863" y="96716"/>
                </a:lnTo>
                <a:lnTo>
                  <a:pt x="54666" y="94614"/>
                </a:lnTo>
                <a:lnTo>
                  <a:pt x="56768" y="91810"/>
                </a:lnTo>
                <a:lnTo>
                  <a:pt x="56768" y="85503"/>
                </a:lnTo>
                <a:lnTo>
                  <a:pt x="54666" y="82699"/>
                </a:lnTo>
                <a:lnTo>
                  <a:pt x="20325" y="48358"/>
                </a:lnTo>
                <a:lnTo>
                  <a:pt x="54666" y="14718"/>
                </a:lnTo>
                <a:lnTo>
                  <a:pt x="56768" y="11214"/>
                </a:lnTo>
                <a:lnTo>
                  <a:pt x="56768" y="4907"/>
                </a:lnTo>
                <a:lnTo>
                  <a:pt x="54666" y="2103"/>
                </a:lnTo>
                <a:lnTo>
                  <a:pt x="51863" y="1"/>
                </a:lnTo>
                <a:close/>
              </a:path>
            </a:pathLst>
          </a:custGeom>
          <a:solidFill>
            <a:srgbClr val="4285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6"/>
          <p:cNvSpPr txBox="1"/>
          <p:nvPr/>
        </p:nvSpPr>
        <p:spPr>
          <a:xfrm>
            <a:off x="8170939" y="1597800"/>
            <a:ext cx="828900" cy="2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tr" sz="1000" u="none" cap="none" strike="noStrike">
                <a:solidFill>
                  <a:srgbClr val="4285F4"/>
                </a:solidFill>
                <a:latin typeface="Roboto"/>
                <a:ea typeface="Roboto"/>
                <a:cs typeface="Roboto"/>
                <a:sym typeface="Roboto"/>
              </a:rPr>
              <a:t>EXTERNAL APIs</a:t>
            </a:r>
            <a:endParaRPr b="1" i="0" sz="1000" u="none" cap="none" strike="noStrike">
              <a:solidFill>
                <a:srgbClr val="4285F4"/>
              </a:solidFill>
              <a:latin typeface="Roboto"/>
              <a:ea typeface="Roboto"/>
              <a:cs typeface="Roboto"/>
              <a:sym typeface="Roboto"/>
            </a:endParaRPr>
          </a:p>
        </p:txBody>
      </p:sp>
      <p:sp>
        <p:nvSpPr>
          <p:cNvPr id="396" name="Google Shape;396;p36"/>
          <p:cNvSpPr txBox="1"/>
          <p:nvPr/>
        </p:nvSpPr>
        <p:spPr>
          <a:xfrm>
            <a:off x="8333395" y="3958675"/>
            <a:ext cx="504000" cy="229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tr" sz="1000" u="none" cap="none" strike="noStrike">
                <a:solidFill>
                  <a:srgbClr val="4285F4"/>
                </a:solidFill>
                <a:latin typeface="Roboto"/>
                <a:ea typeface="Roboto"/>
                <a:cs typeface="Roboto"/>
                <a:sym typeface="Roboto"/>
              </a:rPr>
              <a:t>DB</a:t>
            </a:r>
            <a:endParaRPr b="1" i="0" sz="1000" u="none" cap="none" strike="noStrike">
              <a:solidFill>
                <a:srgbClr val="4285F4"/>
              </a:solidFill>
              <a:latin typeface="Roboto"/>
              <a:ea typeface="Roboto"/>
              <a:cs typeface="Roboto"/>
              <a:sym typeface="Roboto"/>
            </a:endParaRPr>
          </a:p>
        </p:txBody>
      </p:sp>
      <p:cxnSp>
        <p:nvCxnSpPr>
          <p:cNvPr id="397" name="Google Shape;397;p36"/>
          <p:cNvCxnSpPr/>
          <p:nvPr/>
        </p:nvCxnSpPr>
        <p:spPr>
          <a:xfrm>
            <a:off x="6194950" y="2338550"/>
            <a:ext cx="566400" cy="5100"/>
          </a:xfrm>
          <a:prstGeom prst="straightConnector1">
            <a:avLst/>
          </a:prstGeom>
          <a:noFill/>
          <a:ln cap="flat" cmpd="sng" w="28575">
            <a:solidFill>
              <a:srgbClr val="666666"/>
            </a:solidFill>
            <a:prstDash val="solid"/>
            <a:round/>
            <a:headEnd len="sm" w="sm" type="none"/>
            <a:tailEnd len="med" w="med" type="triangle"/>
          </a:ln>
        </p:spPr>
      </p:cxnSp>
      <p:cxnSp>
        <p:nvCxnSpPr>
          <p:cNvPr id="398" name="Google Shape;398;p36"/>
          <p:cNvCxnSpPr/>
          <p:nvPr/>
        </p:nvCxnSpPr>
        <p:spPr>
          <a:xfrm flipH="1">
            <a:off x="6195025" y="2786075"/>
            <a:ext cx="524700" cy="900"/>
          </a:xfrm>
          <a:prstGeom prst="straightConnector1">
            <a:avLst/>
          </a:prstGeom>
          <a:noFill/>
          <a:ln cap="flat" cmpd="sng" w="28575">
            <a:solidFill>
              <a:srgbClr val="666666"/>
            </a:solidFill>
            <a:prstDash val="solid"/>
            <a:round/>
            <a:headEnd len="sm" w="sm" type="none"/>
            <a:tailEnd len="med" w="med" type="triangle"/>
          </a:ln>
        </p:spPr>
      </p:cxnSp>
      <p:cxnSp>
        <p:nvCxnSpPr>
          <p:cNvPr id="399" name="Google Shape;399;p36"/>
          <p:cNvCxnSpPr/>
          <p:nvPr/>
        </p:nvCxnSpPr>
        <p:spPr>
          <a:xfrm>
            <a:off x="7767250" y="1569650"/>
            <a:ext cx="353400" cy="1200"/>
          </a:xfrm>
          <a:prstGeom prst="straightConnector1">
            <a:avLst/>
          </a:prstGeom>
          <a:noFill/>
          <a:ln cap="flat" cmpd="sng" w="28575">
            <a:solidFill>
              <a:srgbClr val="666666"/>
            </a:solidFill>
            <a:prstDash val="solid"/>
            <a:round/>
            <a:headEnd len="sm" w="sm" type="none"/>
            <a:tailEnd len="med" w="med" type="triangle"/>
          </a:ln>
        </p:spPr>
      </p:cxnSp>
      <p:cxnSp>
        <p:nvCxnSpPr>
          <p:cNvPr id="400" name="Google Shape;400;p36"/>
          <p:cNvCxnSpPr/>
          <p:nvPr/>
        </p:nvCxnSpPr>
        <p:spPr>
          <a:xfrm>
            <a:off x="7767250" y="1549350"/>
            <a:ext cx="0" cy="865800"/>
          </a:xfrm>
          <a:prstGeom prst="straightConnector1">
            <a:avLst/>
          </a:prstGeom>
          <a:noFill/>
          <a:ln cap="flat" cmpd="sng" w="28575">
            <a:solidFill>
              <a:srgbClr val="666666"/>
            </a:solidFill>
            <a:prstDash val="solid"/>
            <a:round/>
            <a:headEnd len="sm" w="sm" type="none"/>
            <a:tailEnd len="sm" w="sm" type="none"/>
          </a:ln>
        </p:spPr>
      </p:cxnSp>
      <p:cxnSp>
        <p:nvCxnSpPr>
          <p:cNvPr id="401" name="Google Shape;401;p36"/>
          <p:cNvCxnSpPr/>
          <p:nvPr/>
        </p:nvCxnSpPr>
        <p:spPr>
          <a:xfrm rot="10800000">
            <a:off x="7663650" y="2399625"/>
            <a:ext cx="111000" cy="0"/>
          </a:xfrm>
          <a:prstGeom prst="straightConnector1">
            <a:avLst/>
          </a:prstGeom>
          <a:noFill/>
          <a:ln cap="flat" cmpd="sng" w="28575">
            <a:solidFill>
              <a:srgbClr val="666666"/>
            </a:solidFill>
            <a:prstDash val="solid"/>
            <a:round/>
            <a:headEnd len="sm" w="sm" type="none"/>
            <a:tailEnd len="sm" w="sm" type="none"/>
          </a:ln>
        </p:spPr>
      </p:cxnSp>
      <p:cxnSp>
        <p:nvCxnSpPr>
          <p:cNvPr id="402" name="Google Shape;402;p36"/>
          <p:cNvCxnSpPr/>
          <p:nvPr/>
        </p:nvCxnSpPr>
        <p:spPr>
          <a:xfrm rot="10800000">
            <a:off x="7998150" y="3793175"/>
            <a:ext cx="172800" cy="600"/>
          </a:xfrm>
          <a:prstGeom prst="straightConnector1">
            <a:avLst/>
          </a:prstGeom>
          <a:noFill/>
          <a:ln cap="flat" cmpd="sng" w="28575">
            <a:solidFill>
              <a:srgbClr val="666666"/>
            </a:solidFill>
            <a:prstDash val="solid"/>
            <a:round/>
            <a:headEnd len="sm" w="sm" type="none"/>
            <a:tailEnd len="sm" w="sm" type="none"/>
          </a:ln>
        </p:spPr>
      </p:cxnSp>
      <p:cxnSp>
        <p:nvCxnSpPr>
          <p:cNvPr id="403" name="Google Shape;403;p36"/>
          <p:cNvCxnSpPr/>
          <p:nvPr/>
        </p:nvCxnSpPr>
        <p:spPr>
          <a:xfrm flipH="1">
            <a:off x="7642000" y="2804550"/>
            <a:ext cx="356100" cy="4500"/>
          </a:xfrm>
          <a:prstGeom prst="straightConnector1">
            <a:avLst/>
          </a:prstGeom>
          <a:noFill/>
          <a:ln cap="flat" cmpd="sng" w="28575">
            <a:solidFill>
              <a:srgbClr val="666666"/>
            </a:solidFill>
            <a:prstDash val="solid"/>
            <a:round/>
            <a:headEnd len="sm" w="sm" type="none"/>
            <a:tailEnd len="med" w="med" type="triangle"/>
          </a:ln>
        </p:spPr>
      </p:cxnSp>
      <p:cxnSp>
        <p:nvCxnSpPr>
          <p:cNvPr id="404" name="Google Shape;404;p36"/>
          <p:cNvCxnSpPr/>
          <p:nvPr/>
        </p:nvCxnSpPr>
        <p:spPr>
          <a:xfrm flipH="1">
            <a:off x="7984375" y="2815875"/>
            <a:ext cx="10200" cy="998100"/>
          </a:xfrm>
          <a:prstGeom prst="straightConnector1">
            <a:avLst/>
          </a:prstGeom>
          <a:noFill/>
          <a:ln cap="flat" cmpd="sng" w="28575">
            <a:solidFill>
              <a:srgbClr val="666666"/>
            </a:solidFill>
            <a:prstDash val="solid"/>
            <a:round/>
            <a:headEnd len="sm" w="sm" type="none"/>
            <a:tailEnd len="sm" w="sm" type="none"/>
          </a:ln>
        </p:spPr>
      </p:cxnSp>
      <p:sp>
        <p:nvSpPr>
          <p:cNvPr id="405" name="Google Shape;405;p36"/>
          <p:cNvSpPr txBox="1"/>
          <p:nvPr/>
        </p:nvSpPr>
        <p:spPr>
          <a:xfrm>
            <a:off x="7278325" y="511650"/>
            <a:ext cx="1422300" cy="318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tr" sz="1200" u="none" cap="none" strike="noStrike">
                <a:solidFill>
                  <a:srgbClr val="4285F4"/>
                </a:solidFill>
                <a:latin typeface="Roboto"/>
                <a:ea typeface="Roboto"/>
                <a:cs typeface="Roboto"/>
                <a:sym typeface="Roboto"/>
              </a:rPr>
              <a:t>FULFILLMENT</a:t>
            </a:r>
            <a:endParaRPr b="1" i="0" sz="1200" u="none" cap="none" strike="noStrike">
              <a:solidFill>
                <a:srgbClr val="4285F4"/>
              </a:solidFill>
              <a:latin typeface="Roboto"/>
              <a:ea typeface="Roboto"/>
              <a:cs typeface="Roboto"/>
              <a:sym typeface="Roboto"/>
            </a:endParaRPr>
          </a:p>
        </p:txBody>
      </p:sp>
      <p:sp>
        <p:nvSpPr>
          <p:cNvPr id="406" name="Google Shape;406;p36"/>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6"/>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6"/>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6"/>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413" name="Shape 413"/>
        <p:cNvGrpSpPr/>
        <p:nvPr/>
      </p:nvGrpSpPr>
      <p:grpSpPr>
        <a:xfrm>
          <a:off x="0" y="0"/>
          <a:ext cx="0" cy="0"/>
          <a:chOff x="0" y="0"/>
          <a:chExt cx="0" cy="0"/>
        </a:xfrm>
      </p:grpSpPr>
      <p:sp>
        <p:nvSpPr>
          <p:cNvPr id="414" name="Google Shape;414;p37"/>
          <p:cNvSpPr/>
          <p:nvPr/>
        </p:nvSpPr>
        <p:spPr>
          <a:xfrm>
            <a:off x="-50" y="3999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p:nvPr/>
        </p:nvSpPr>
        <p:spPr>
          <a:xfrm>
            <a:off x="889150" y="3999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p:nvPr/>
        </p:nvSpPr>
        <p:spPr>
          <a:xfrm>
            <a:off x="7332850" y="3999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p:nvPr/>
        </p:nvSpPr>
        <p:spPr>
          <a:xfrm>
            <a:off x="8222050" y="3999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7"/>
          <p:cNvSpPr/>
          <p:nvPr/>
        </p:nvSpPr>
        <p:spPr>
          <a:xfrm>
            <a:off x="-50" y="0"/>
            <a:ext cx="9144000" cy="39996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7"/>
          <p:cNvSpPr txBox="1"/>
          <p:nvPr>
            <p:ph idx="1" type="subTitle"/>
          </p:nvPr>
        </p:nvSpPr>
        <p:spPr>
          <a:xfrm>
            <a:off x="2259725" y="1476548"/>
            <a:ext cx="77724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tr">
                <a:solidFill>
                  <a:srgbClr val="FFFFFF"/>
                </a:solidFill>
                <a:latin typeface="Roboto"/>
                <a:ea typeface="Roboto"/>
                <a:cs typeface="Roboto"/>
                <a:sym typeface="Roboto"/>
              </a:rPr>
              <a:t>          </a:t>
            </a:r>
            <a:r>
              <a:rPr lang="tr">
                <a:latin typeface="Roboto"/>
                <a:ea typeface="Roboto"/>
                <a:cs typeface="Roboto"/>
                <a:sym typeface="Roboto"/>
              </a:rPr>
              <a:t>Create an Actions project</a:t>
            </a:r>
            <a:endParaRPr sz="2400">
              <a:solidFill>
                <a:srgbClr val="FFFFFF"/>
              </a:solidFill>
              <a:latin typeface="Roboto"/>
              <a:ea typeface="Roboto"/>
              <a:cs typeface="Roboto"/>
              <a:sym typeface="Roboto"/>
            </a:endParaRPr>
          </a:p>
          <a:p>
            <a:pPr indent="0" lvl="0" marL="0" rtl="0" algn="l">
              <a:lnSpc>
                <a:spcPct val="115000"/>
              </a:lnSpc>
              <a:spcBef>
                <a:spcPts val="1600"/>
              </a:spcBef>
              <a:spcAft>
                <a:spcPts val="1600"/>
              </a:spcAft>
              <a:buSzPts val="1800"/>
              <a:buNone/>
            </a:pPr>
            <a:r>
              <a:t/>
            </a:r>
            <a:endParaRPr/>
          </a:p>
        </p:txBody>
      </p:sp>
      <p:pic>
        <p:nvPicPr>
          <p:cNvPr id="420" name="Google Shape;420;p37"/>
          <p:cNvPicPr preferRelativeResize="0"/>
          <p:nvPr/>
        </p:nvPicPr>
        <p:blipFill rotWithShape="1">
          <a:blip r:embed="rId3">
            <a:alphaModFix/>
          </a:blip>
          <a:srcRect b="13578" l="7523" r="8878" t="9314"/>
          <a:stretch/>
        </p:blipFill>
        <p:spPr>
          <a:xfrm>
            <a:off x="466543" y="1414845"/>
            <a:ext cx="1928550" cy="1778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38"/>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8"/>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8"/>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8"/>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9" name="Google Shape;429;p38"/>
          <p:cNvPicPr preferRelativeResize="0"/>
          <p:nvPr/>
        </p:nvPicPr>
        <p:blipFill>
          <a:blip r:embed="rId3">
            <a:alphaModFix/>
          </a:blip>
          <a:stretch>
            <a:fillRect/>
          </a:stretch>
        </p:blipFill>
        <p:spPr>
          <a:xfrm>
            <a:off x="0" y="7"/>
            <a:ext cx="9144000" cy="501011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433" name="Shape 433"/>
        <p:cNvGrpSpPr/>
        <p:nvPr/>
      </p:nvGrpSpPr>
      <p:grpSpPr>
        <a:xfrm>
          <a:off x="0" y="0"/>
          <a:ext cx="0" cy="0"/>
          <a:chOff x="0" y="0"/>
          <a:chExt cx="0" cy="0"/>
        </a:xfrm>
      </p:grpSpPr>
      <p:sp>
        <p:nvSpPr>
          <p:cNvPr id="434" name="Google Shape;434;p39"/>
          <p:cNvSpPr txBox="1"/>
          <p:nvPr/>
        </p:nvSpPr>
        <p:spPr>
          <a:xfrm>
            <a:off x="2508900" y="1177900"/>
            <a:ext cx="6635100" cy="3384300"/>
          </a:xfrm>
          <a:prstGeom prst="rect">
            <a:avLst/>
          </a:prstGeom>
          <a:noFill/>
          <a:ln>
            <a:noFill/>
          </a:ln>
        </p:spPr>
        <p:txBody>
          <a:bodyPr anchorCtr="0" anchor="t" bIns="91425" lIns="91425" spcFirstLastPara="1" rIns="91425" wrap="square" tIns="91425">
            <a:noAutofit/>
          </a:bodyPr>
          <a:lstStyle/>
          <a:p>
            <a:pPr indent="-317500" lvl="0" marL="749300" marR="0" rtl="0" algn="l">
              <a:lnSpc>
                <a:spcPct val="158000"/>
              </a:lnSpc>
              <a:spcBef>
                <a:spcPts val="2200"/>
              </a:spcBef>
              <a:spcAft>
                <a:spcPts val="0"/>
              </a:spcAft>
              <a:buSzPts val="1400"/>
              <a:buFont typeface="Roboto"/>
              <a:buAutoNum type="arabicPeriod"/>
            </a:pPr>
            <a:r>
              <a:rPr b="0" i="0" lang="tr" sz="1400" u="none" cap="none" strike="noStrike">
                <a:latin typeface="Roboto"/>
                <a:ea typeface="Roboto"/>
                <a:cs typeface="Roboto"/>
                <a:sym typeface="Roboto"/>
              </a:rPr>
              <a:t>Go to the ‘Activity Controls’ page (https://myaccount.google.com/activitycontrols).</a:t>
            </a:r>
            <a:endParaRPr b="0" i="0" sz="1400" u="none" cap="none" strike="noStrike">
              <a:latin typeface="Roboto"/>
              <a:ea typeface="Roboto"/>
              <a:cs typeface="Roboto"/>
              <a:sym typeface="Roboto"/>
            </a:endParaRPr>
          </a:p>
          <a:p>
            <a:pPr indent="-317500" lvl="0" marL="749300" marR="0" rtl="0" algn="l">
              <a:lnSpc>
                <a:spcPct val="158000"/>
              </a:lnSpc>
              <a:spcBef>
                <a:spcPts val="0"/>
              </a:spcBef>
              <a:spcAft>
                <a:spcPts val="0"/>
              </a:spcAft>
              <a:buSzPts val="1400"/>
              <a:buFont typeface="Roboto"/>
              <a:buAutoNum type="arabicPeriod"/>
            </a:pPr>
            <a:r>
              <a:rPr b="0" i="0" lang="tr" sz="1400" u="none" cap="none" strike="noStrike">
                <a:latin typeface="Roboto"/>
                <a:ea typeface="Roboto"/>
                <a:cs typeface="Roboto"/>
                <a:sym typeface="Roboto"/>
              </a:rPr>
              <a:t>Sign in with our Google account, if we have not already done so.</a:t>
            </a:r>
            <a:endParaRPr b="0" i="0" sz="1400" u="none" cap="none" strike="noStrike">
              <a:latin typeface="Roboto"/>
              <a:ea typeface="Roboto"/>
              <a:cs typeface="Roboto"/>
              <a:sym typeface="Roboto"/>
            </a:endParaRPr>
          </a:p>
          <a:p>
            <a:pPr indent="-317500" lvl="0" marL="749300" marR="0" rtl="0" algn="l">
              <a:lnSpc>
                <a:spcPct val="158000"/>
              </a:lnSpc>
              <a:spcBef>
                <a:spcPts val="0"/>
              </a:spcBef>
              <a:spcAft>
                <a:spcPts val="0"/>
              </a:spcAft>
              <a:buSzPts val="1400"/>
              <a:buFont typeface="Roboto"/>
              <a:buAutoNum type="arabicPeriod"/>
            </a:pPr>
            <a:r>
              <a:rPr b="0" i="0" lang="tr" sz="1400" u="none" cap="none" strike="noStrike">
                <a:latin typeface="Roboto"/>
                <a:ea typeface="Roboto"/>
                <a:cs typeface="Roboto"/>
                <a:sym typeface="Roboto"/>
              </a:rPr>
              <a:t>Ensure that the following permissions are enabled: Web &amp; App Activity/ Device Information/ Voice &amp; Audio Activity.</a:t>
            </a:r>
            <a:endParaRPr b="0" i="0" sz="1400" u="none" cap="none" strike="noStrike">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5" name="Google Shape;435;p39"/>
          <p:cNvPicPr preferRelativeResize="0"/>
          <p:nvPr/>
        </p:nvPicPr>
        <p:blipFill rotWithShape="1">
          <a:blip r:embed="rId3">
            <a:alphaModFix/>
          </a:blip>
          <a:srcRect b="13578" l="7522" r="8878" t="9314"/>
          <a:stretch/>
        </p:blipFill>
        <p:spPr>
          <a:xfrm>
            <a:off x="461080" y="1522170"/>
            <a:ext cx="1928550" cy="1778900"/>
          </a:xfrm>
          <a:prstGeom prst="rect">
            <a:avLst/>
          </a:prstGeom>
          <a:noFill/>
          <a:ln>
            <a:noFill/>
          </a:ln>
        </p:spPr>
      </p:pic>
      <p:sp>
        <p:nvSpPr>
          <p:cNvPr id="436" name="Google Shape;436;p39"/>
          <p:cNvSpPr/>
          <p:nvPr/>
        </p:nvSpPr>
        <p:spPr>
          <a:xfrm>
            <a:off x="8238450" y="49617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9"/>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443" name="Shape 443"/>
        <p:cNvGrpSpPr/>
        <p:nvPr/>
      </p:nvGrpSpPr>
      <p:grpSpPr>
        <a:xfrm>
          <a:off x="0" y="0"/>
          <a:ext cx="0" cy="0"/>
          <a:chOff x="0" y="0"/>
          <a:chExt cx="0" cy="0"/>
        </a:xfrm>
      </p:grpSpPr>
      <p:sp>
        <p:nvSpPr>
          <p:cNvPr id="444" name="Google Shape;444;p40"/>
          <p:cNvSpPr txBox="1"/>
          <p:nvPr/>
        </p:nvSpPr>
        <p:spPr>
          <a:xfrm>
            <a:off x="4572000" y="1170650"/>
            <a:ext cx="4258800" cy="2592300"/>
          </a:xfrm>
          <a:prstGeom prst="rect">
            <a:avLst/>
          </a:prstGeom>
          <a:noFill/>
          <a:ln>
            <a:noFill/>
          </a:ln>
        </p:spPr>
        <p:txBody>
          <a:bodyPr anchorCtr="0" anchor="t" bIns="91425" lIns="91425" spcFirstLastPara="1" rIns="91425" wrap="square" tIns="91425">
            <a:noAutofit/>
          </a:bodyPr>
          <a:lstStyle/>
          <a:p>
            <a:pPr indent="-317500" lvl="0" marL="749300" marR="0" rtl="0" algn="l">
              <a:lnSpc>
                <a:spcPct val="158000"/>
              </a:lnSpc>
              <a:spcBef>
                <a:spcPts val="2200"/>
              </a:spcBef>
              <a:spcAft>
                <a:spcPts val="0"/>
              </a:spcAft>
              <a:buClr>
                <a:srgbClr val="000000"/>
              </a:buClr>
              <a:buSzPts val="1400"/>
              <a:buFont typeface="Georgia"/>
              <a:buAutoNum type="arabicPeriod"/>
            </a:pPr>
            <a:r>
              <a:rPr b="0" i="0" lang="tr" sz="1400" u="none" cap="none" strike="noStrike">
                <a:solidFill>
                  <a:srgbClr val="000000"/>
                </a:solidFill>
                <a:latin typeface="Roboto"/>
                <a:ea typeface="Roboto"/>
                <a:cs typeface="Roboto"/>
                <a:sym typeface="Roboto"/>
              </a:rPr>
              <a:t>Open the </a:t>
            </a:r>
            <a:r>
              <a:rPr b="1" i="0" lang="tr" sz="1400" u="none" cap="none" strike="noStrike">
                <a:solidFill>
                  <a:srgbClr val="000000"/>
                </a:solidFill>
                <a:latin typeface="Roboto"/>
                <a:ea typeface="Roboto"/>
                <a:cs typeface="Roboto"/>
                <a:sym typeface="Roboto"/>
              </a:rPr>
              <a:t>Actions Console</a:t>
            </a:r>
            <a:r>
              <a:rPr b="0" i="0" lang="tr"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317500" lvl="0" marL="749300" marR="0" rtl="0" algn="l">
              <a:lnSpc>
                <a:spcPct val="158000"/>
              </a:lnSpc>
              <a:spcBef>
                <a:spcPts val="0"/>
              </a:spcBef>
              <a:spcAft>
                <a:spcPts val="0"/>
              </a:spcAft>
              <a:buClr>
                <a:srgbClr val="000000"/>
              </a:buClr>
              <a:buSzPts val="1400"/>
              <a:buFont typeface="Georgia"/>
              <a:buAutoNum type="arabicPeriod"/>
            </a:pPr>
            <a:r>
              <a:rPr b="0" i="0" lang="tr" sz="1400" u="none" cap="none" strike="noStrike">
                <a:solidFill>
                  <a:srgbClr val="000000"/>
                </a:solidFill>
                <a:latin typeface="Roboto"/>
                <a:ea typeface="Roboto"/>
                <a:cs typeface="Roboto"/>
                <a:sym typeface="Roboto"/>
              </a:rPr>
              <a:t>Click on </a:t>
            </a:r>
            <a:r>
              <a:rPr b="1" i="0" lang="tr" sz="1400" u="none" cap="none" strike="noStrike">
                <a:solidFill>
                  <a:srgbClr val="000000"/>
                </a:solidFill>
                <a:latin typeface="Roboto"/>
                <a:ea typeface="Roboto"/>
                <a:cs typeface="Roboto"/>
                <a:sym typeface="Roboto"/>
              </a:rPr>
              <a:t>Add/import project</a:t>
            </a:r>
            <a:r>
              <a:rPr b="0" i="0" lang="tr"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317500" lvl="0" marL="749300" marR="0" rtl="0" algn="l">
              <a:lnSpc>
                <a:spcPct val="158000"/>
              </a:lnSpc>
              <a:spcBef>
                <a:spcPts val="0"/>
              </a:spcBef>
              <a:spcAft>
                <a:spcPts val="0"/>
              </a:spcAft>
              <a:buClr>
                <a:srgbClr val="000000"/>
              </a:buClr>
              <a:buSzPts val="1400"/>
              <a:buFont typeface="Georgia"/>
              <a:buAutoNum type="arabicPeriod"/>
            </a:pPr>
            <a:r>
              <a:rPr b="0" i="0" lang="tr" sz="1400" u="none" cap="none" strike="noStrike">
                <a:solidFill>
                  <a:srgbClr val="000000"/>
                </a:solidFill>
                <a:latin typeface="Roboto"/>
                <a:ea typeface="Roboto"/>
                <a:cs typeface="Roboto"/>
                <a:sym typeface="Roboto"/>
              </a:rPr>
              <a:t>Let’s name the project. This name is for our own </a:t>
            </a:r>
            <a:r>
              <a:rPr b="1" i="0" lang="tr" sz="1400" u="none" cap="none" strike="noStrike">
                <a:solidFill>
                  <a:srgbClr val="000000"/>
                </a:solidFill>
                <a:latin typeface="Roboto"/>
                <a:ea typeface="Roboto"/>
                <a:cs typeface="Roboto"/>
                <a:sym typeface="Roboto"/>
              </a:rPr>
              <a:t>internal reference</a:t>
            </a:r>
            <a:r>
              <a:rPr b="0" i="0" lang="tr" sz="1400" u="none" cap="none" strike="noStrike">
                <a:solidFill>
                  <a:srgbClr val="000000"/>
                </a:solidFill>
                <a:latin typeface="Roboto"/>
                <a:ea typeface="Roboto"/>
                <a:cs typeface="Roboto"/>
                <a:sym typeface="Roboto"/>
              </a:rPr>
              <a:t>; later on, we can set an</a:t>
            </a:r>
            <a:r>
              <a:rPr b="1" i="0" lang="tr" sz="1400" u="none" cap="none" strike="noStrike">
                <a:solidFill>
                  <a:srgbClr val="000000"/>
                </a:solidFill>
                <a:latin typeface="Roboto"/>
                <a:ea typeface="Roboto"/>
                <a:cs typeface="Roboto"/>
                <a:sym typeface="Roboto"/>
              </a:rPr>
              <a:t> external name</a:t>
            </a:r>
            <a:r>
              <a:rPr b="0" i="0" lang="tr" sz="1400" u="none" cap="none" strike="noStrike">
                <a:solidFill>
                  <a:srgbClr val="000000"/>
                </a:solidFill>
                <a:latin typeface="Roboto"/>
                <a:ea typeface="Roboto"/>
                <a:cs typeface="Roboto"/>
                <a:sym typeface="Roboto"/>
              </a:rPr>
              <a:t> for our project.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5" name="Google Shape;445;p40"/>
          <p:cNvPicPr preferRelativeResize="0"/>
          <p:nvPr/>
        </p:nvPicPr>
        <p:blipFill rotWithShape="1">
          <a:blip r:embed="rId3">
            <a:alphaModFix/>
          </a:blip>
          <a:srcRect b="0" l="0" r="0" t="0"/>
          <a:stretch/>
        </p:blipFill>
        <p:spPr>
          <a:xfrm>
            <a:off x="462900" y="1101092"/>
            <a:ext cx="3810100" cy="2731421"/>
          </a:xfrm>
          <a:prstGeom prst="rect">
            <a:avLst/>
          </a:prstGeom>
          <a:noFill/>
          <a:ln>
            <a:noFill/>
          </a:ln>
        </p:spPr>
      </p:pic>
      <p:sp>
        <p:nvSpPr>
          <p:cNvPr id="446" name="Google Shape;446;p40"/>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0"/>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0"/>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0"/>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09" name="Shape 109"/>
        <p:cNvGrpSpPr/>
        <p:nvPr/>
      </p:nvGrpSpPr>
      <p:grpSpPr>
        <a:xfrm>
          <a:off x="0" y="0"/>
          <a:ext cx="0" cy="0"/>
          <a:chOff x="0" y="0"/>
          <a:chExt cx="0" cy="0"/>
        </a:xfrm>
      </p:grpSpPr>
      <p:sp>
        <p:nvSpPr>
          <p:cNvPr id="110" name="Google Shape;110;p14"/>
          <p:cNvSpPr/>
          <p:nvPr/>
        </p:nvSpPr>
        <p:spPr>
          <a:xfrm>
            <a:off x="0" y="3991375"/>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889200" y="3991375"/>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4"/>
          <p:cNvSpPr/>
          <p:nvPr/>
        </p:nvSpPr>
        <p:spPr>
          <a:xfrm>
            <a:off x="7332900" y="3991375"/>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8222100" y="3991375"/>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txBox="1"/>
          <p:nvPr>
            <p:ph idx="1" type="subTitle"/>
          </p:nvPr>
        </p:nvSpPr>
        <p:spPr>
          <a:xfrm>
            <a:off x="2734375" y="948752"/>
            <a:ext cx="7772400" cy="2711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1600"/>
              </a:spcBef>
              <a:spcAft>
                <a:spcPts val="0"/>
              </a:spcAft>
              <a:buClr>
                <a:srgbClr val="FFFFFF"/>
              </a:buClr>
              <a:buSzPts val="2000"/>
              <a:buFont typeface="Roboto"/>
              <a:buChar char="●"/>
            </a:pPr>
            <a:r>
              <a:rPr b="0" lang="tr" sz="2000">
                <a:solidFill>
                  <a:srgbClr val="FFFFFF"/>
                </a:solidFill>
                <a:latin typeface="Roboto"/>
                <a:ea typeface="Roboto"/>
                <a:cs typeface="Roboto"/>
                <a:sym typeface="Roboto"/>
              </a:rPr>
              <a:t>What is Actions on Google / Google Assistant</a:t>
            </a:r>
            <a:endParaRPr b="0" sz="2000">
              <a:solidFill>
                <a:srgbClr val="FFFFFF"/>
              </a:solidFill>
              <a:latin typeface="Roboto"/>
              <a:ea typeface="Roboto"/>
              <a:cs typeface="Roboto"/>
              <a:sym typeface="Roboto"/>
            </a:endParaRPr>
          </a:p>
          <a:p>
            <a:pPr indent="-355600" lvl="0" marL="457200" rtl="0" algn="l">
              <a:lnSpc>
                <a:spcPct val="115000"/>
              </a:lnSpc>
              <a:spcBef>
                <a:spcPts val="0"/>
              </a:spcBef>
              <a:spcAft>
                <a:spcPts val="0"/>
              </a:spcAft>
              <a:buClr>
                <a:srgbClr val="FFFFFF"/>
              </a:buClr>
              <a:buSzPts val="2000"/>
              <a:buFont typeface="Roboto"/>
              <a:buChar char="●"/>
            </a:pPr>
            <a:r>
              <a:rPr b="0" lang="tr" sz="2000">
                <a:solidFill>
                  <a:srgbClr val="FFFFFF"/>
                </a:solidFill>
                <a:latin typeface="Roboto"/>
                <a:ea typeface="Roboto"/>
                <a:cs typeface="Roboto"/>
                <a:sym typeface="Roboto"/>
              </a:rPr>
              <a:t>Actions for the Google Assistant</a:t>
            </a:r>
            <a:endParaRPr b="0" sz="2000">
              <a:solidFill>
                <a:srgbClr val="FFFFFF"/>
              </a:solidFill>
              <a:latin typeface="Roboto"/>
              <a:ea typeface="Roboto"/>
              <a:cs typeface="Roboto"/>
              <a:sym typeface="Roboto"/>
            </a:endParaRPr>
          </a:p>
          <a:p>
            <a:pPr indent="-355600" lvl="0" marL="457200" rtl="0" algn="l">
              <a:lnSpc>
                <a:spcPct val="115000"/>
              </a:lnSpc>
              <a:spcBef>
                <a:spcPts val="0"/>
              </a:spcBef>
              <a:spcAft>
                <a:spcPts val="0"/>
              </a:spcAft>
              <a:buClr>
                <a:srgbClr val="FFFFFF"/>
              </a:buClr>
              <a:buSzPts val="2000"/>
              <a:buFont typeface="Roboto"/>
              <a:buChar char="●"/>
            </a:pPr>
            <a:r>
              <a:rPr b="0" lang="tr" sz="2000">
                <a:latin typeface="Roboto"/>
                <a:ea typeface="Roboto"/>
                <a:cs typeface="Roboto"/>
                <a:sym typeface="Roboto"/>
              </a:rPr>
              <a:t>Key Terms for the Google Assistant</a:t>
            </a:r>
            <a:endParaRPr b="0" sz="2000">
              <a:solidFill>
                <a:srgbClr val="FFFFFF"/>
              </a:solidFill>
              <a:latin typeface="Roboto"/>
              <a:ea typeface="Roboto"/>
              <a:cs typeface="Roboto"/>
              <a:sym typeface="Roboto"/>
            </a:endParaRPr>
          </a:p>
          <a:p>
            <a:pPr indent="-355600" lvl="0" marL="457200" rtl="0" algn="l">
              <a:lnSpc>
                <a:spcPct val="115000"/>
              </a:lnSpc>
              <a:spcBef>
                <a:spcPts val="0"/>
              </a:spcBef>
              <a:spcAft>
                <a:spcPts val="0"/>
              </a:spcAft>
              <a:buClr>
                <a:srgbClr val="FFFFFF"/>
              </a:buClr>
              <a:buSzPts val="2000"/>
              <a:buFont typeface="Roboto"/>
              <a:buChar char="●"/>
            </a:pPr>
            <a:r>
              <a:rPr b="0" lang="tr" sz="2000">
                <a:solidFill>
                  <a:srgbClr val="FFFFFF"/>
                </a:solidFill>
                <a:latin typeface="Roboto"/>
                <a:ea typeface="Roboto"/>
                <a:cs typeface="Roboto"/>
                <a:sym typeface="Roboto"/>
              </a:rPr>
              <a:t>Dialogflow</a:t>
            </a:r>
            <a:endParaRPr b="0" sz="2000">
              <a:solidFill>
                <a:srgbClr val="FFFFFF"/>
              </a:solidFill>
              <a:latin typeface="Roboto"/>
              <a:ea typeface="Roboto"/>
              <a:cs typeface="Roboto"/>
              <a:sym typeface="Roboto"/>
            </a:endParaRPr>
          </a:p>
          <a:p>
            <a:pPr indent="-355600" lvl="0" marL="457200" rtl="0" algn="l">
              <a:lnSpc>
                <a:spcPct val="115000"/>
              </a:lnSpc>
              <a:spcBef>
                <a:spcPts val="0"/>
              </a:spcBef>
              <a:spcAft>
                <a:spcPts val="0"/>
              </a:spcAft>
              <a:buClr>
                <a:srgbClr val="FFFFFF"/>
              </a:buClr>
              <a:buSzPts val="2000"/>
              <a:buFont typeface="Roboto"/>
              <a:buChar char="●"/>
            </a:pPr>
            <a:r>
              <a:rPr b="0" lang="tr" sz="2000">
                <a:solidFill>
                  <a:srgbClr val="FFFFFF"/>
                </a:solidFill>
                <a:latin typeface="Roboto"/>
                <a:ea typeface="Roboto"/>
                <a:cs typeface="Roboto"/>
                <a:sym typeface="Roboto"/>
              </a:rPr>
              <a:t>Create an Actions project</a:t>
            </a:r>
            <a:endParaRPr b="0" sz="2000">
              <a:solidFill>
                <a:srgbClr val="FFFFFF"/>
              </a:solidFill>
              <a:latin typeface="Roboto"/>
              <a:ea typeface="Roboto"/>
              <a:cs typeface="Roboto"/>
              <a:sym typeface="Roboto"/>
            </a:endParaRPr>
          </a:p>
          <a:p>
            <a:pPr indent="-355600" lvl="0" marL="457200" rtl="0" algn="l">
              <a:lnSpc>
                <a:spcPct val="115000"/>
              </a:lnSpc>
              <a:spcBef>
                <a:spcPts val="0"/>
              </a:spcBef>
              <a:spcAft>
                <a:spcPts val="0"/>
              </a:spcAft>
              <a:buClr>
                <a:srgbClr val="FFFFFF"/>
              </a:buClr>
              <a:buSzPts val="2000"/>
              <a:buFont typeface="Roboto"/>
              <a:buChar char="●"/>
            </a:pPr>
            <a:r>
              <a:rPr b="0" lang="tr" sz="2000">
                <a:solidFill>
                  <a:srgbClr val="FFFFFF"/>
                </a:solidFill>
                <a:latin typeface="Roboto"/>
                <a:ea typeface="Roboto"/>
                <a:cs typeface="Roboto"/>
                <a:sym typeface="Roboto"/>
              </a:rPr>
              <a:t>Community Program and Resources</a:t>
            </a:r>
            <a:endParaRPr sz="2000">
              <a:solidFill>
                <a:srgbClr val="FFFFFF"/>
              </a:solidFill>
              <a:latin typeface="Roboto"/>
              <a:ea typeface="Roboto"/>
              <a:cs typeface="Roboto"/>
              <a:sym typeface="Roboto"/>
            </a:endParaRPr>
          </a:p>
          <a:p>
            <a:pPr indent="0" lvl="0" marL="0" rtl="0" algn="l">
              <a:lnSpc>
                <a:spcPct val="115000"/>
              </a:lnSpc>
              <a:spcBef>
                <a:spcPts val="1600"/>
              </a:spcBef>
              <a:spcAft>
                <a:spcPts val="0"/>
              </a:spcAft>
              <a:buSzPts val="1800"/>
              <a:buNone/>
            </a:pPr>
            <a:r>
              <a:t/>
            </a:r>
            <a:endParaRPr sz="2200">
              <a:solidFill>
                <a:srgbClr val="FFFFFF"/>
              </a:solidFill>
              <a:latin typeface="Roboto"/>
              <a:ea typeface="Roboto"/>
              <a:cs typeface="Roboto"/>
              <a:sym typeface="Roboto"/>
            </a:endParaRPr>
          </a:p>
          <a:p>
            <a:pPr indent="0" lvl="0" marL="0" rtl="0" algn="l">
              <a:lnSpc>
                <a:spcPct val="115000"/>
              </a:lnSpc>
              <a:spcBef>
                <a:spcPts val="1600"/>
              </a:spcBef>
              <a:spcAft>
                <a:spcPts val="1600"/>
              </a:spcAft>
              <a:buSzPts val="1800"/>
              <a:buNone/>
            </a:pPr>
            <a:r>
              <a:t/>
            </a:r>
            <a:endParaRPr sz="2200">
              <a:latin typeface="Roboto"/>
              <a:ea typeface="Roboto"/>
              <a:cs typeface="Roboto"/>
              <a:sym typeface="Roboto"/>
            </a:endParaRPr>
          </a:p>
        </p:txBody>
      </p:sp>
      <p:pic>
        <p:nvPicPr>
          <p:cNvPr id="115" name="Google Shape;115;p14"/>
          <p:cNvPicPr preferRelativeResize="0"/>
          <p:nvPr/>
        </p:nvPicPr>
        <p:blipFill rotWithShape="1">
          <a:blip r:embed="rId3">
            <a:alphaModFix/>
          </a:blip>
          <a:srcRect b="13578" l="7523" r="8878" t="9314"/>
          <a:stretch/>
        </p:blipFill>
        <p:spPr>
          <a:xfrm>
            <a:off x="466543" y="1414845"/>
            <a:ext cx="1928550" cy="1778900"/>
          </a:xfrm>
          <a:prstGeom prst="rect">
            <a:avLst/>
          </a:prstGeom>
          <a:noFill/>
          <a:ln>
            <a:noFill/>
          </a:ln>
        </p:spPr>
      </p:pic>
      <p:sp>
        <p:nvSpPr>
          <p:cNvPr id="116" name="Google Shape;116;p14"/>
          <p:cNvSpPr txBox="1"/>
          <p:nvPr/>
        </p:nvSpPr>
        <p:spPr>
          <a:xfrm>
            <a:off x="1975100" y="220400"/>
            <a:ext cx="3806100" cy="5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t>     			</a:t>
            </a:r>
            <a:r>
              <a:rPr lang="tr">
                <a:latin typeface="Roboto"/>
                <a:ea typeface="Roboto"/>
                <a:cs typeface="Roboto"/>
                <a:sym typeface="Roboto"/>
              </a:rPr>
              <a:t> </a:t>
            </a:r>
            <a:r>
              <a:rPr lang="tr" sz="2200">
                <a:solidFill>
                  <a:srgbClr val="FFFFFF"/>
                </a:solidFill>
                <a:latin typeface="Roboto"/>
                <a:ea typeface="Roboto"/>
                <a:cs typeface="Roboto"/>
                <a:sym typeface="Roboto"/>
              </a:rPr>
              <a:t>Content</a:t>
            </a:r>
            <a:endParaRPr sz="2200">
              <a:solidFill>
                <a:srgbClr val="FFFFFF"/>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453" name="Shape 453"/>
        <p:cNvGrpSpPr/>
        <p:nvPr/>
      </p:nvGrpSpPr>
      <p:grpSpPr>
        <a:xfrm>
          <a:off x="0" y="0"/>
          <a:ext cx="0" cy="0"/>
          <a:chOff x="0" y="0"/>
          <a:chExt cx="0" cy="0"/>
        </a:xfrm>
      </p:grpSpPr>
      <p:sp>
        <p:nvSpPr>
          <p:cNvPr id="454" name="Google Shape;454;p41"/>
          <p:cNvSpPr txBox="1"/>
          <p:nvPr/>
        </p:nvSpPr>
        <p:spPr>
          <a:xfrm>
            <a:off x="4690900" y="1129525"/>
            <a:ext cx="3775200" cy="2650800"/>
          </a:xfrm>
          <a:prstGeom prst="rect">
            <a:avLst/>
          </a:prstGeom>
          <a:noFill/>
          <a:ln>
            <a:noFill/>
          </a:ln>
        </p:spPr>
        <p:txBody>
          <a:bodyPr anchorCtr="0" anchor="t" bIns="91425" lIns="91425" spcFirstLastPara="1" rIns="91425" wrap="square" tIns="91425">
            <a:noAutofit/>
          </a:bodyPr>
          <a:lstStyle/>
          <a:p>
            <a:pPr indent="0" lvl="0" marL="0" marR="0" rtl="0" algn="l">
              <a:lnSpc>
                <a:spcPct val="158000"/>
              </a:lnSpc>
              <a:spcBef>
                <a:spcPts val="2900"/>
              </a:spcBef>
              <a:spcAft>
                <a:spcPts val="0"/>
              </a:spcAft>
              <a:buClr>
                <a:schemeClr val="dk1"/>
              </a:buClr>
              <a:buSzPts val="1100"/>
              <a:buFont typeface="Arial"/>
              <a:buNone/>
            </a:pPr>
            <a:r>
              <a:rPr b="0" i="0" lang="tr" sz="1400" u="none" cap="none" strike="noStrike">
                <a:solidFill>
                  <a:srgbClr val="000000"/>
                </a:solidFill>
                <a:latin typeface="Roboto"/>
                <a:ea typeface="Roboto"/>
                <a:cs typeface="Roboto"/>
                <a:sym typeface="Roboto"/>
              </a:rPr>
              <a:t>4. Click </a:t>
            </a:r>
            <a:r>
              <a:rPr b="1" i="0" lang="tr" sz="1400" u="none" cap="none" strike="noStrike">
                <a:solidFill>
                  <a:srgbClr val="000000"/>
                </a:solidFill>
                <a:latin typeface="Roboto"/>
                <a:ea typeface="Roboto"/>
                <a:cs typeface="Roboto"/>
                <a:sym typeface="Roboto"/>
              </a:rPr>
              <a:t>Create Project</a:t>
            </a:r>
            <a:r>
              <a:rPr b="0" i="0" lang="tr" sz="1400" u="none" cap="none" strike="noStrike">
                <a:solidFill>
                  <a:srgbClr val="000000"/>
                </a:solidFill>
                <a:latin typeface="Roboto"/>
                <a:ea typeface="Roboto"/>
                <a:cs typeface="Roboto"/>
                <a:sym typeface="Roboto"/>
              </a:rPr>
              <a:t>.</a:t>
            </a:r>
            <a:endParaRPr b="0" i="0" sz="1400" u="none" cap="none" strike="noStrike">
              <a:solidFill>
                <a:srgbClr val="000000"/>
              </a:solidFill>
              <a:latin typeface="Roboto"/>
              <a:ea typeface="Roboto"/>
              <a:cs typeface="Roboto"/>
              <a:sym typeface="Roboto"/>
            </a:endParaRPr>
          </a:p>
          <a:p>
            <a:pPr indent="0" lvl="0" marL="0" marR="0" rtl="0" algn="l">
              <a:lnSpc>
                <a:spcPct val="158000"/>
              </a:lnSpc>
              <a:spcBef>
                <a:spcPts val="2200"/>
              </a:spcBef>
              <a:spcAft>
                <a:spcPts val="0"/>
              </a:spcAft>
              <a:buClr>
                <a:schemeClr val="dk1"/>
              </a:buClr>
              <a:buSzPts val="1100"/>
              <a:buFont typeface="Arial"/>
              <a:buNone/>
            </a:pPr>
            <a:r>
              <a:rPr b="0" i="0" lang="tr" sz="1400" u="none" cap="none" strike="noStrike">
                <a:solidFill>
                  <a:srgbClr val="000000"/>
                </a:solidFill>
                <a:latin typeface="Roboto"/>
                <a:ea typeface="Roboto"/>
                <a:cs typeface="Roboto"/>
                <a:sym typeface="Roboto"/>
              </a:rPr>
              <a:t>5. Rather than pick a category, click </a:t>
            </a:r>
            <a:r>
              <a:rPr b="1" i="0" lang="tr" sz="1400" u="none" cap="none" strike="noStrike">
                <a:solidFill>
                  <a:srgbClr val="000000"/>
                </a:solidFill>
                <a:latin typeface="Roboto"/>
                <a:ea typeface="Roboto"/>
                <a:cs typeface="Roboto"/>
                <a:sym typeface="Roboto"/>
              </a:rPr>
              <a:t>Skip</a:t>
            </a:r>
            <a:r>
              <a:rPr b="0" i="0" lang="tr" sz="1400" u="none" cap="none" strike="noStrike">
                <a:solidFill>
                  <a:srgbClr val="000000"/>
                </a:solidFill>
                <a:latin typeface="Roboto"/>
                <a:ea typeface="Roboto"/>
                <a:cs typeface="Roboto"/>
                <a:sym typeface="Roboto"/>
              </a:rPr>
              <a:t> on the upper-right corner.</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5" name="Google Shape;455;p41"/>
          <p:cNvPicPr preferRelativeResize="0"/>
          <p:nvPr/>
        </p:nvPicPr>
        <p:blipFill rotWithShape="1">
          <a:blip r:embed="rId3">
            <a:alphaModFix/>
          </a:blip>
          <a:srcRect b="0" l="0" r="0" t="0"/>
          <a:stretch/>
        </p:blipFill>
        <p:spPr>
          <a:xfrm>
            <a:off x="363850" y="1086887"/>
            <a:ext cx="3676549" cy="2969725"/>
          </a:xfrm>
          <a:prstGeom prst="rect">
            <a:avLst/>
          </a:prstGeom>
          <a:noFill/>
          <a:ln>
            <a:noFill/>
          </a:ln>
        </p:spPr>
      </p:pic>
      <p:sp>
        <p:nvSpPr>
          <p:cNvPr id="456" name="Google Shape;456;p41"/>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1"/>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1"/>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1"/>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463" name="Shape 463"/>
        <p:cNvGrpSpPr/>
        <p:nvPr/>
      </p:nvGrpSpPr>
      <p:grpSpPr>
        <a:xfrm>
          <a:off x="0" y="0"/>
          <a:ext cx="0" cy="0"/>
          <a:chOff x="0" y="0"/>
          <a:chExt cx="0" cy="0"/>
        </a:xfrm>
      </p:grpSpPr>
      <p:sp>
        <p:nvSpPr>
          <p:cNvPr id="464" name="Google Shape;464;p42"/>
          <p:cNvSpPr txBox="1"/>
          <p:nvPr>
            <p:ph idx="1" type="body"/>
          </p:nvPr>
        </p:nvSpPr>
        <p:spPr>
          <a:xfrm>
            <a:off x="4053075" y="1193325"/>
            <a:ext cx="4701300" cy="2314500"/>
          </a:xfrm>
          <a:prstGeom prst="rect">
            <a:avLst/>
          </a:prstGeom>
          <a:noFill/>
          <a:ln>
            <a:noFill/>
          </a:ln>
        </p:spPr>
        <p:txBody>
          <a:bodyPr anchorCtr="0" anchor="t" bIns="91425" lIns="91425" spcFirstLastPara="1" rIns="91425" wrap="square" tIns="91425">
            <a:noAutofit/>
          </a:bodyPr>
          <a:lstStyle/>
          <a:p>
            <a:pPr indent="0" lvl="0" marL="0" rtl="0" algn="l">
              <a:lnSpc>
                <a:spcPct val="158000"/>
              </a:lnSpc>
              <a:spcBef>
                <a:spcPts val="2900"/>
              </a:spcBef>
              <a:spcAft>
                <a:spcPts val="0"/>
              </a:spcAft>
              <a:buClr>
                <a:schemeClr val="dk1"/>
              </a:buClr>
              <a:buSzPts val="1100"/>
              <a:buFont typeface="Arial"/>
              <a:buNone/>
            </a:pPr>
            <a:r>
              <a:rPr lang="tr" sz="1400">
                <a:solidFill>
                  <a:srgbClr val="000000"/>
                </a:solidFill>
                <a:latin typeface="Roboto"/>
                <a:ea typeface="Roboto"/>
                <a:cs typeface="Roboto"/>
                <a:sym typeface="Roboto"/>
              </a:rPr>
              <a:t>6. Click </a:t>
            </a:r>
            <a:r>
              <a:rPr b="1" lang="tr" sz="1400">
                <a:solidFill>
                  <a:srgbClr val="000000"/>
                </a:solidFill>
                <a:latin typeface="Roboto"/>
                <a:ea typeface="Roboto"/>
                <a:cs typeface="Roboto"/>
                <a:sym typeface="Roboto"/>
              </a:rPr>
              <a:t>Build &gt; Actions</a:t>
            </a:r>
            <a:r>
              <a:rPr lang="tr" sz="1400">
                <a:solidFill>
                  <a:srgbClr val="000000"/>
                </a:solidFill>
                <a:latin typeface="Roboto"/>
                <a:ea typeface="Roboto"/>
                <a:cs typeface="Roboto"/>
                <a:sym typeface="Roboto"/>
              </a:rPr>
              <a:t> in the left nav.</a:t>
            </a:r>
            <a:endParaRPr sz="1400">
              <a:solidFill>
                <a:srgbClr val="000000"/>
              </a:solidFill>
              <a:latin typeface="Roboto"/>
              <a:ea typeface="Roboto"/>
              <a:cs typeface="Roboto"/>
              <a:sym typeface="Roboto"/>
            </a:endParaRPr>
          </a:p>
          <a:p>
            <a:pPr indent="0" lvl="0" marL="0" rtl="0" algn="l">
              <a:lnSpc>
                <a:spcPct val="158000"/>
              </a:lnSpc>
              <a:spcBef>
                <a:spcPts val="2200"/>
              </a:spcBef>
              <a:spcAft>
                <a:spcPts val="0"/>
              </a:spcAft>
              <a:buClr>
                <a:schemeClr val="dk1"/>
              </a:buClr>
              <a:buSzPts val="1100"/>
              <a:buFont typeface="Arial"/>
              <a:buNone/>
            </a:pPr>
            <a:r>
              <a:rPr lang="tr" sz="1400">
                <a:solidFill>
                  <a:srgbClr val="000000"/>
                </a:solidFill>
                <a:latin typeface="Roboto"/>
                <a:ea typeface="Roboto"/>
                <a:cs typeface="Roboto"/>
                <a:sym typeface="Roboto"/>
              </a:rPr>
              <a:t>7. On the </a:t>
            </a:r>
            <a:r>
              <a:rPr b="1" lang="tr" sz="1400">
                <a:solidFill>
                  <a:srgbClr val="000000"/>
                </a:solidFill>
                <a:latin typeface="Roboto"/>
                <a:ea typeface="Roboto"/>
                <a:cs typeface="Roboto"/>
                <a:sym typeface="Roboto"/>
              </a:rPr>
              <a:t>Create Action </a:t>
            </a:r>
            <a:r>
              <a:rPr lang="tr" sz="1400">
                <a:solidFill>
                  <a:srgbClr val="000000"/>
                </a:solidFill>
                <a:latin typeface="Roboto"/>
                <a:ea typeface="Roboto"/>
                <a:cs typeface="Roboto"/>
                <a:sym typeface="Roboto"/>
              </a:rPr>
              <a:t>dialog, select </a:t>
            </a:r>
            <a:r>
              <a:rPr b="1" lang="tr" sz="1400">
                <a:solidFill>
                  <a:srgbClr val="000000"/>
                </a:solidFill>
                <a:latin typeface="Roboto"/>
                <a:ea typeface="Roboto"/>
                <a:cs typeface="Roboto"/>
                <a:sym typeface="Roboto"/>
              </a:rPr>
              <a:t>Custom Intent </a:t>
            </a:r>
            <a:r>
              <a:rPr lang="tr" sz="1400">
                <a:solidFill>
                  <a:srgbClr val="000000"/>
                </a:solidFill>
                <a:latin typeface="Roboto"/>
                <a:ea typeface="Roboto"/>
                <a:cs typeface="Roboto"/>
                <a:sym typeface="Roboto"/>
              </a:rPr>
              <a:t>and click </a:t>
            </a:r>
            <a:r>
              <a:rPr b="1" lang="tr" sz="1400">
                <a:solidFill>
                  <a:srgbClr val="000000"/>
                </a:solidFill>
                <a:latin typeface="Roboto"/>
                <a:ea typeface="Roboto"/>
                <a:cs typeface="Roboto"/>
                <a:sym typeface="Roboto"/>
              </a:rPr>
              <a:t>Build</a:t>
            </a:r>
            <a:r>
              <a:rPr lang="tr" sz="1400">
                <a:solidFill>
                  <a:srgbClr val="000000"/>
                </a:solidFill>
                <a:latin typeface="Roboto"/>
                <a:ea typeface="Roboto"/>
                <a:cs typeface="Roboto"/>
                <a:sym typeface="Roboto"/>
              </a:rPr>
              <a:t>. This will open the </a:t>
            </a:r>
            <a:r>
              <a:rPr b="1" lang="tr" sz="1400">
                <a:solidFill>
                  <a:srgbClr val="000000"/>
                </a:solidFill>
                <a:latin typeface="Roboto"/>
                <a:ea typeface="Roboto"/>
                <a:cs typeface="Roboto"/>
                <a:sym typeface="Roboto"/>
              </a:rPr>
              <a:t>Dialogflow Console</a:t>
            </a:r>
            <a:r>
              <a:rPr lang="tr" sz="1400">
                <a:solidFill>
                  <a:srgbClr val="000000"/>
                </a:solidFill>
                <a:latin typeface="Roboto"/>
                <a:ea typeface="Roboto"/>
                <a:cs typeface="Roboto"/>
                <a:sym typeface="Roboto"/>
              </a:rPr>
              <a:t>’ in another tab.</a:t>
            </a:r>
            <a:endParaRPr sz="1400">
              <a:solidFill>
                <a:srgbClr val="000000"/>
              </a:solidFill>
              <a:latin typeface="Roboto"/>
              <a:ea typeface="Roboto"/>
              <a:cs typeface="Roboto"/>
              <a:sym typeface="Roboto"/>
            </a:endParaRPr>
          </a:p>
          <a:p>
            <a:pPr indent="0" lvl="0" marL="0" rtl="0" algn="l">
              <a:lnSpc>
                <a:spcPct val="115000"/>
              </a:lnSpc>
              <a:spcBef>
                <a:spcPts val="0"/>
              </a:spcBef>
              <a:spcAft>
                <a:spcPts val="1600"/>
              </a:spcAft>
              <a:buSzPts val="1800"/>
              <a:buNone/>
            </a:pPr>
            <a:r>
              <a:t/>
            </a:r>
            <a:endParaRPr sz="1400">
              <a:solidFill>
                <a:srgbClr val="000000"/>
              </a:solidFill>
              <a:latin typeface="Roboto"/>
              <a:ea typeface="Roboto"/>
              <a:cs typeface="Roboto"/>
              <a:sym typeface="Roboto"/>
            </a:endParaRPr>
          </a:p>
        </p:txBody>
      </p:sp>
      <p:pic>
        <p:nvPicPr>
          <p:cNvPr id="465" name="Google Shape;465;p42"/>
          <p:cNvPicPr preferRelativeResize="0"/>
          <p:nvPr/>
        </p:nvPicPr>
        <p:blipFill rotWithShape="1">
          <a:blip r:embed="rId3">
            <a:alphaModFix/>
          </a:blip>
          <a:srcRect b="0" l="0" r="0" t="0"/>
          <a:stretch/>
        </p:blipFill>
        <p:spPr>
          <a:xfrm>
            <a:off x="417300" y="1036925"/>
            <a:ext cx="3393375" cy="2627300"/>
          </a:xfrm>
          <a:prstGeom prst="rect">
            <a:avLst/>
          </a:prstGeom>
          <a:noFill/>
          <a:ln>
            <a:noFill/>
          </a:ln>
        </p:spPr>
      </p:pic>
      <p:sp>
        <p:nvSpPr>
          <p:cNvPr id="466" name="Google Shape;466;p42"/>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473" name="Shape 473"/>
        <p:cNvGrpSpPr/>
        <p:nvPr/>
      </p:nvGrpSpPr>
      <p:grpSpPr>
        <a:xfrm>
          <a:off x="0" y="0"/>
          <a:ext cx="0" cy="0"/>
          <a:chOff x="0" y="0"/>
          <a:chExt cx="0" cy="0"/>
        </a:xfrm>
      </p:grpSpPr>
      <p:sp>
        <p:nvSpPr>
          <p:cNvPr id="474" name="Google Shape;474;p43"/>
          <p:cNvSpPr txBox="1"/>
          <p:nvPr>
            <p:ph idx="1" type="body"/>
          </p:nvPr>
        </p:nvSpPr>
        <p:spPr>
          <a:xfrm>
            <a:off x="5102325" y="359075"/>
            <a:ext cx="3507900" cy="3074700"/>
          </a:xfrm>
          <a:prstGeom prst="rect">
            <a:avLst/>
          </a:prstGeom>
          <a:noFill/>
          <a:ln>
            <a:noFill/>
          </a:ln>
        </p:spPr>
        <p:txBody>
          <a:bodyPr anchorCtr="0" anchor="t" bIns="91425" lIns="91425" spcFirstLastPara="1" rIns="91425" wrap="square" tIns="91425">
            <a:noAutofit/>
          </a:bodyPr>
          <a:lstStyle/>
          <a:p>
            <a:pPr indent="0" lvl="0" marL="0" rtl="0" algn="l">
              <a:lnSpc>
                <a:spcPct val="158000"/>
              </a:lnSpc>
              <a:spcBef>
                <a:spcPts val="2900"/>
              </a:spcBef>
              <a:spcAft>
                <a:spcPts val="0"/>
              </a:spcAft>
              <a:buClr>
                <a:schemeClr val="dk1"/>
              </a:buClr>
              <a:buSzPts val="1100"/>
              <a:buFont typeface="Arial"/>
              <a:buNone/>
            </a:pPr>
            <a:r>
              <a:t/>
            </a:r>
            <a:endParaRPr sz="1400">
              <a:solidFill>
                <a:srgbClr val="000000"/>
              </a:solidFill>
              <a:latin typeface="Roboto"/>
              <a:ea typeface="Roboto"/>
              <a:cs typeface="Roboto"/>
              <a:sym typeface="Roboto"/>
            </a:endParaRPr>
          </a:p>
          <a:p>
            <a:pPr indent="-317500" lvl="0" marL="749300" rtl="0" algn="l">
              <a:lnSpc>
                <a:spcPct val="158000"/>
              </a:lnSpc>
              <a:spcBef>
                <a:spcPts val="220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We need to be in the </a:t>
            </a:r>
            <a:r>
              <a:rPr b="1" lang="tr" sz="1400">
                <a:solidFill>
                  <a:srgbClr val="000000"/>
                </a:solidFill>
                <a:latin typeface="Roboto"/>
                <a:ea typeface="Roboto"/>
                <a:cs typeface="Roboto"/>
                <a:sym typeface="Roboto"/>
              </a:rPr>
              <a:t>dialogflow console </a:t>
            </a:r>
            <a:r>
              <a:rPr lang="tr" sz="1400">
                <a:solidFill>
                  <a:srgbClr val="000000"/>
                </a:solidFill>
                <a:latin typeface="Roboto"/>
                <a:ea typeface="Roboto"/>
                <a:cs typeface="Roboto"/>
                <a:sym typeface="Roboto"/>
              </a:rPr>
              <a:t>with </a:t>
            </a:r>
            <a:r>
              <a:rPr b="1" lang="tr" sz="1400">
                <a:solidFill>
                  <a:srgbClr val="000000"/>
                </a:solidFill>
                <a:latin typeface="Roboto"/>
                <a:ea typeface="Roboto"/>
                <a:cs typeface="Roboto"/>
                <a:sym typeface="Roboto"/>
              </a:rPr>
              <a:t>Action project name</a:t>
            </a:r>
            <a:r>
              <a:rPr lang="tr" sz="1400">
                <a:solidFill>
                  <a:srgbClr val="000000"/>
                </a:solidFill>
                <a:latin typeface="Roboto"/>
                <a:ea typeface="Roboto"/>
                <a:cs typeface="Roboto"/>
                <a:sym typeface="Roboto"/>
              </a:rPr>
              <a:t>. With our </a:t>
            </a:r>
            <a:r>
              <a:rPr b="1" lang="tr" sz="1400">
                <a:solidFill>
                  <a:srgbClr val="000000"/>
                </a:solidFill>
                <a:latin typeface="Roboto"/>
                <a:ea typeface="Roboto"/>
                <a:cs typeface="Roboto"/>
                <a:sym typeface="Roboto"/>
              </a:rPr>
              <a:t>Google account</a:t>
            </a:r>
            <a:r>
              <a:rPr lang="tr" sz="1400">
                <a:solidFill>
                  <a:srgbClr val="000000"/>
                </a:solidFill>
                <a:latin typeface="Roboto"/>
                <a:ea typeface="Roboto"/>
                <a:cs typeface="Roboto"/>
                <a:sym typeface="Roboto"/>
              </a:rPr>
              <a:t>, we can log in by accepting the terms of service.</a:t>
            </a:r>
            <a:endParaRPr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Click </a:t>
            </a:r>
            <a:r>
              <a:rPr b="1" lang="tr" sz="1400">
                <a:solidFill>
                  <a:srgbClr val="000000"/>
                </a:solidFill>
                <a:latin typeface="Roboto"/>
                <a:ea typeface="Roboto"/>
                <a:cs typeface="Roboto"/>
                <a:sym typeface="Roboto"/>
              </a:rPr>
              <a:t>Create</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0" lvl="0" marL="0" rtl="0" algn="l">
              <a:lnSpc>
                <a:spcPct val="115000"/>
              </a:lnSpc>
              <a:spcBef>
                <a:spcPts val="0"/>
              </a:spcBef>
              <a:spcAft>
                <a:spcPts val="1600"/>
              </a:spcAft>
              <a:buSzPts val="1800"/>
              <a:buNone/>
            </a:pPr>
            <a:r>
              <a:t/>
            </a:r>
            <a:endParaRPr/>
          </a:p>
        </p:txBody>
      </p:sp>
      <p:pic>
        <p:nvPicPr>
          <p:cNvPr id="475" name="Google Shape;475;p43"/>
          <p:cNvPicPr preferRelativeResize="0"/>
          <p:nvPr/>
        </p:nvPicPr>
        <p:blipFill rotWithShape="1">
          <a:blip r:embed="rId3">
            <a:alphaModFix/>
          </a:blip>
          <a:srcRect b="0" l="0" r="0" t="0"/>
          <a:stretch/>
        </p:blipFill>
        <p:spPr>
          <a:xfrm>
            <a:off x="210250" y="1480300"/>
            <a:ext cx="4676076" cy="1953475"/>
          </a:xfrm>
          <a:prstGeom prst="rect">
            <a:avLst/>
          </a:prstGeom>
          <a:noFill/>
          <a:ln>
            <a:noFill/>
          </a:ln>
        </p:spPr>
      </p:pic>
      <p:sp>
        <p:nvSpPr>
          <p:cNvPr id="476" name="Google Shape;476;p43"/>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3"/>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3"/>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3"/>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483" name="Shape 483"/>
        <p:cNvGrpSpPr/>
        <p:nvPr/>
      </p:nvGrpSpPr>
      <p:grpSpPr>
        <a:xfrm>
          <a:off x="0" y="0"/>
          <a:ext cx="0" cy="0"/>
          <a:chOff x="0" y="0"/>
          <a:chExt cx="0" cy="0"/>
        </a:xfrm>
      </p:grpSpPr>
      <p:sp>
        <p:nvSpPr>
          <p:cNvPr id="484" name="Google Shape;484;p44"/>
          <p:cNvSpPr txBox="1"/>
          <p:nvPr>
            <p:ph idx="1" type="body"/>
          </p:nvPr>
        </p:nvSpPr>
        <p:spPr>
          <a:xfrm>
            <a:off x="4053000" y="586325"/>
            <a:ext cx="5091000" cy="3538800"/>
          </a:xfrm>
          <a:prstGeom prst="rect">
            <a:avLst/>
          </a:prstGeom>
          <a:noFill/>
          <a:ln>
            <a:noFill/>
          </a:ln>
        </p:spPr>
        <p:txBody>
          <a:bodyPr anchorCtr="0" anchor="t" bIns="91425" lIns="91425" spcFirstLastPara="1" rIns="91425" wrap="square" tIns="91425">
            <a:noAutofit/>
          </a:bodyPr>
          <a:lstStyle/>
          <a:p>
            <a:pPr indent="0" lvl="0" marL="0" rtl="0" algn="l">
              <a:lnSpc>
                <a:spcPct val="158000"/>
              </a:lnSpc>
              <a:spcBef>
                <a:spcPts val="2200"/>
              </a:spcBef>
              <a:spcAft>
                <a:spcPts val="0"/>
              </a:spcAft>
              <a:buSzPts val="1800"/>
              <a:buNone/>
            </a:pPr>
            <a:r>
              <a:rPr lang="tr" sz="1400">
                <a:solidFill>
                  <a:schemeClr val="dk1"/>
                </a:solidFill>
                <a:latin typeface="Roboto"/>
                <a:ea typeface="Roboto"/>
                <a:cs typeface="Roboto"/>
                <a:sym typeface="Roboto"/>
              </a:rPr>
              <a:t>1. In the </a:t>
            </a:r>
            <a:r>
              <a:rPr b="1" lang="tr" sz="1400">
                <a:solidFill>
                  <a:schemeClr val="dk1"/>
                </a:solidFill>
                <a:latin typeface="Roboto"/>
                <a:ea typeface="Roboto"/>
                <a:cs typeface="Roboto"/>
                <a:sym typeface="Roboto"/>
              </a:rPr>
              <a:t>Intents page</a:t>
            </a:r>
            <a:r>
              <a:rPr lang="tr" sz="1400">
                <a:solidFill>
                  <a:schemeClr val="dk1"/>
                </a:solidFill>
                <a:latin typeface="Roboto"/>
                <a:ea typeface="Roboto"/>
                <a:cs typeface="Roboto"/>
                <a:sym typeface="Roboto"/>
              </a:rPr>
              <a:t> of the </a:t>
            </a:r>
            <a:r>
              <a:rPr b="1" lang="tr" sz="1400">
                <a:solidFill>
                  <a:schemeClr val="dk1"/>
                </a:solidFill>
                <a:latin typeface="Roboto"/>
                <a:ea typeface="Roboto"/>
                <a:cs typeface="Roboto"/>
                <a:sym typeface="Roboto"/>
              </a:rPr>
              <a:t>Dialogflow Console</a:t>
            </a:r>
            <a:r>
              <a:rPr lang="tr" sz="1400">
                <a:solidFill>
                  <a:schemeClr val="dk1"/>
                </a:solidFill>
                <a:latin typeface="Roboto"/>
                <a:ea typeface="Roboto"/>
                <a:cs typeface="Roboto"/>
                <a:sym typeface="Roboto"/>
              </a:rPr>
              <a:t>, click on </a:t>
            </a:r>
            <a:r>
              <a:rPr b="1" lang="tr" sz="1400">
                <a:solidFill>
                  <a:schemeClr val="dk1"/>
                </a:solidFill>
                <a:latin typeface="Roboto"/>
                <a:ea typeface="Roboto"/>
                <a:cs typeface="Roboto"/>
                <a:sym typeface="Roboto"/>
              </a:rPr>
              <a:t>Default Welcome Intent</a:t>
            </a:r>
            <a:r>
              <a:rPr lang="tr" sz="1400">
                <a:solidFill>
                  <a:schemeClr val="dk1"/>
                </a:solidFill>
                <a:latin typeface="Roboto"/>
                <a:ea typeface="Roboto"/>
                <a:cs typeface="Roboto"/>
                <a:sym typeface="Roboto"/>
              </a:rPr>
              <a:t>.</a:t>
            </a:r>
            <a:endParaRPr sz="1400">
              <a:solidFill>
                <a:schemeClr val="dk1"/>
              </a:solidFill>
              <a:latin typeface="Roboto"/>
              <a:ea typeface="Roboto"/>
              <a:cs typeface="Roboto"/>
              <a:sym typeface="Roboto"/>
            </a:endParaRPr>
          </a:p>
          <a:p>
            <a:pPr indent="0" lvl="0" marL="0" rtl="0" algn="l">
              <a:lnSpc>
                <a:spcPct val="115000"/>
              </a:lnSpc>
              <a:spcBef>
                <a:spcPts val="0"/>
              </a:spcBef>
              <a:spcAft>
                <a:spcPts val="0"/>
              </a:spcAft>
              <a:buSzPts val="1800"/>
              <a:buNone/>
            </a:pPr>
            <a:r>
              <a:rPr lang="tr" sz="1400">
                <a:solidFill>
                  <a:schemeClr val="dk1"/>
                </a:solidFill>
                <a:highlight>
                  <a:srgbClr val="EAD1DC"/>
                </a:highlight>
                <a:latin typeface="Roboto"/>
                <a:ea typeface="Roboto"/>
                <a:cs typeface="Roboto"/>
                <a:sym typeface="Roboto"/>
              </a:rPr>
              <a:t>2. Delete all of the other text responses by clicking the trash icon next to each one.</a:t>
            </a:r>
            <a:endParaRPr sz="1400">
              <a:solidFill>
                <a:schemeClr val="dk1"/>
              </a:solidFill>
              <a:highlight>
                <a:srgbClr val="EAD1DC"/>
              </a:highlight>
              <a:latin typeface="Roboto"/>
              <a:ea typeface="Roboto"/>
              <a:cs typeface="Roboto"/>
              <a:sym typeface="Roboto"/>
            </a:endParaRPr>
          </a:p>
          <a:p>
            <a:pPr indent="0" lvl="0" marL="0" rtl="0" algn="l">
              <a:lnSpc>
                <a:spcPct val="158000"/>
              </a:lnSpc>
              <a:spcBef>
                <a:spcPts val="2900"/>
              </a:spcBef>
              <a:spcAft>
                <a:spcPts val="0"/>
              </a:spcAft>
              <a:buClr>
                <a:schemeClr val="dk1"/>
              </a:buClr>
              <a:buSzPts val="1100"/>
              <a:buFont typeface="Arial"/>
              <a:buNone/>
            </a:pPr>
            <a:r>
              <a:rPr lang="tr" sz="1400">
                <a:solidFill>
                  <a:schemeClr val="dk1"/>
                </a:solidFill>
                <a:latin typeface="Roboto"/>
                <a:ea typeface="Roboto"/>
                <a:cs typeface="Roboto"/>
                <a:sym typeface="Roboto"/>
              </a:rPr>
              <a:t>3. Under the </a:t>
            </a:r>
            <a:r>
              <a:rPr b="1" lang="tr" sz="1400">
                <a:solidFill>
                  <a:schemeClr val="dk1"/>
                </a:solidFill>
                <a:latin typeface="Roboto"/>
                <a:ea typeface="Roboto"/>
                <a:cs typeface="Roboto"/>
                <a:sym typeface="Roboto"/>
              </a:rPr>
              <a:t>Responses</a:t>
            </a:r>
            <a:r>
              <a:rPr lang="tr" sz="1400">
                <a:solidFill>
                  <a:schemeClr val="dk1"/>
                </a:solidFill>
                <a:latin typeface="Roboto"/>
                <a:ea typeface="Roboto"/>
                <a:cs typeface="Roboto"/>
                <a:sym typeface="Roboto"/>
              </a:rPr>
              <a:t> section, click Enter a </a:t>
            </a:r>
            <a:r>
              <a:rPr b="1" lang="tr" sz="1400">
                <a:solidFill>
                  <a:schemeClr val="dk1"/>
                </a:solidFill>
                <a:latin typeface="Roboto"/>
                <a:ea typeface="Roboto"/>
                <a:cs typeface="Roboto"/>
                <a:sym typeface="Roboto"/>
              </a:rPr>
              <a:t>text response</a:t>
            </a:r>
            <a:r>
              <a:rPr lang="tr" sz="1400">
                <a:solidFill>
                  <a:schemeClr val="dk1"/>
                </a:solidFill>
                <a:latin typeface="Roboto"/>
                <a:ea typeface="Roboto"/>
                <a:cs typeface="Roboto"/>
                <a:sym typeface="Roboto"/>
              </a:rPr>
              <a:t> and type “</a:t>
            </a:r>
            <a:r>
              <a:rPr b="1" lang="tr" sz="1400">
                <a:solidFill>
                  <a:schemeClr val="dk1"/>
                </a:solidFill>
                <a:latin typeface="Roboto"/>
                <a:ea typeface="Roboto"/>
                <a:cs typeface="Roboto"/>
                <a:sym typeface="Roboto"/>
              </a:rPr>
              <a:t>Welcome! What is your favorite color?</a:t>
            </a:r>
            <a:r>
              <a:rPr lang="tr" sz="1400">
                <a:solidFill>
                  <a:schemeClr val="dk1"/>
                </a:solidFill>
                <a:latin typeface="Roboto"/>
                <a:ea typeface="Roboto"/>
                <a:cs typeface="Roboto"/>
                <a:sym typeface="Roboto"/>
              </a:rPr>
              <a:t>”</a:t>
            </a:r>
            <a:endParaRPr sz="1400">
              <a:solidFill>
                <a:schemeClr val="dk1"/>
              </a:solidFill>
              <a:latin typeface="Roboto"/>
              <a:ea typeface="Roboto"/>
              <a:cs typeface="Roboto"/>
              <a:sym typeface="Roboto"/>
            </a:endParaRPr>
          </a:p>
          <a:p>
            <a:pPr indent="0" lvl="0" marL="0" rtl="0" algn="l">
              <a:lnSpc>
                <a:spcPct val="158000"/>
              </a:lnSpc>
              <a:spcBef>
                <a:spcPts val="2900"/>
              </a:spcBef>
              <a:spcAft>
                <a:spcPts val="0"/>
              </a:spcAft>
              <a:buClr>
                <a:schemeClr val="dk1"/>
              </a:buClr>
              <a:buSzPts val="1100"/>
              <a:buFont typeface="Arial"/>
              <a:buNone/>
            </a:pPr>
            <a:r>
              <a:rPr lang="tr" sz="1400">
                <a:solidFill>
                  <a:schemeClr val="dk1"/>
                </a:solidFill>
                <a:latin typeface="Roboto"/>
                <a:ea typeface="Roboto"/>
                <a:cs typeface="Roboto"/>
                <a:sym typeface="Roboto"/>
              </a:rPr>
              <a:t>4. Click </a:t>
            </a:r>
            <a:r>
              <a:rPr b="1" lang="tr" sz="1400">
                <a:solidFill>
                  <a:schemeClr val="dk1"/>
                </a:solidFill>
                <a:latin typeface="Roboto"/>
                <a:ea typeface="Roboto"/>
                <a:cs typeface="Roboto"/>
                <a:sym typeface="Roboto"/>
              </a:rPr>
              <a:t>Save</a:t>
            </a:r>
            <a:r>
              <a:rPr lang="tr" sz="1400">
                <a:solidFill>
                  <a:schemeClr val="dk1"/>
                </a:solidFill>
                <a:latin typeface="Roboto"/>
                <a:ea typeface="Roboto"/>
                <a:cs typeface="Roboto"/>
                <a:sym typeface="Roboto"/>
              </a:rPr>
              <a:t>. We should see a “</a:t>
            </a:r>
            <a:r>
              <a:rPr b="1" lang="tr" sz="1400">
                <a:solidFill>
                  <a:schemeClr val="dk1"/>
                </a:solidFill>
                <a:latin typeface="Roboto"/>
                <a:ea typeface="Roboto"/>
                <a:cs typeface="Roboto"/>
                <a:sym typeface="Roboto"/>
              </a:rPr>
              <a:t>Intent saved</a:t>
            </a:r>
            <a:r>
              <a:rPr lang="tr" sz="1400">
                <a:solidFill>
                  <a:schemeClr val="dk1"/>
                </a:solidFill>
                <a:latin typeface="Roboto"/>
                <a:ea typeface="Roboto"/>
                <a:cs typeface="Roboto"/>
                <a:sym typeface="Roboto"/>
              </a:rPr>
              <a:t>” notification briefly pop up.</a:t>
            </a:r>
            <a:endParaRPr sz="1400">
              <a:solidFill>
                <a:schemeClr val="dk1"/>
              </a:solidFill>
              <a:latin typeface="Roboto"/>
              <a:ea typeface="Roboto"/>
              <a:cs typeface="Roboto"/>
              <a:sym typeface="Roboto"/>
            </a:endParaRPr>
          </a:p>
          <a:p>
            <a:pPr indent="0" lvl="0" marL="0" rtl="0" algn="l">
              <a:lnSpc>
                <a:spcPct val="115000"/>
              </a:lnSpc>
              <a:spcBef>
                <a:spcPts val="0"/>
              </a:spcBef>
              <a:spcAft>
                <a:spcPts val="1600"/>
              </a:spcAft>
              <a:buSzPts val="1800"/>
              <a:buNone/>
            </a:pPr>
            <a:r>
              <a:t/>
            </a:r>
            <a:endParaRPr sz="1400">
              <a:solidFill>
                <a:schemeClr val="dk1"/>
              </a:solidFill>
              <a:highlight>
                <a:srgbClr val="FFFFFF"/>
              </a:highlight>
              <a:latin typeface="Roboto"/>
              <a:ea typeface="Roboto"/>
              <a:cs typeface="Roboto"/>
              <a:sym typeface="Roboto"/>
            </a:endParaRPr>
          </a:p>
        </p:txBody>
      </p:sp>
      <p:pic>
        <p:nvPicPr>
          <p:cNvPr id="485" name="Google Shape;485;p44"/>
          <p:cNvPicPr preferRelativeResize="0"/>
          <p:nvPr/>
        </p:nvPicPr>
        <p:blipFill rotWithShape="1">
          <a:blip r:embed="rId3">
            <a:alphaModFix/>
          </a:blip>
          <a:srcRect b="0" l="0" r="0" t="0"/>
          <a:stretch/>
        </p:blipFill>
        <p:spPr>
          <a:xfrm>
            <a:off x="159447" y="1273525"/>
            <a:ext cx="3666725" cy="2748675"/>
          </a:xfrm>
          <a:prstGeom prst="rect">
            <a:avLst/>
          </a:prstGeom>
          <a:noFill/>
          <a:ln>
            <a:noFill/>
          </a:ln>
        </p:spPr>
      </p:pic>
      <p:sp>
        <p:nvSpPr>
          <p:cNvPr id="486" name="Google Shape;486;p44"/>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493" name="Shape 493"/>
        <p:cNvGrpSpPr/>
        <p:nvPr/>
      </p:nvGrpSpPr>
      <p:grpSpPr>
        <a:xfrm>
          <a:off x="0" y="0"/>
          <a:ext cx="0" cy="0"/>
          <a:chOff x="0" y="0"/>
          <a:chExt cx="0" cy="0"/>
        </a:xfrm>
      </p:grpSpPr>
      <p:sp>
        <p:nvSpPr>
          <p:cNvPr id="494" name="Google Shape;494;p45"/>
          <p:cNvSpPr txBox="1"/>
          <p:nvPr>
            <p:ph type="title"/>
          </p:nvPr>
        </p:nvSpPr>
        <p:spPr>
          <a:xfrm>
            <a:off x="893700" y="205988"/>
            <a:ext cx="6462600" cy="857400"/>
          </a:xfrm>
          <a:prstGeom prst="rect">
            <a:avLst/>
          </a:prstGeom>
          <a:noFill/>
          <a:ln>
            <a:noFill/>
          </a:ln>
        </p:spPr>
        <p:txBody>
          <a:bodyPr anchorCtr="0" anchor="t" bIns="91425" lIns="91425" spcFirstLastPara="1" rIns="91425" wrap="square" tIns="91425">
            <a:noAutofit/>
          </a:bodyPr>
          <a:lstStyle/>
          <a:p>
            <a:pPr indent="0" lvl="0" marL="0" rtl="0" algn="l">
              <a:lnSpc>
                <a:spcPct val="122000"/>
              </a:lnSpc>
              <a:spcBef>
                <a:spcPts val="2300"/>
              </a:spcBef>
              <a:spcAft>
                <a:spcPts val="0"/>
              </a:spcAft>
              <a:buClr>
                <a:schemeClr val="dk1"/>
              </a:buClr>
              <a:buSzPts val="1100"/>
              <a:buFont typeface="Arial"/>
              <a:buNone/>
            </a:pPr>
            <a:r>
              <a:t/>
            </a:r>
            <a:endParaRPr b="1" sz="1950"/>
          </a:p>
          <a:p>
            <a:pPr indent="0" lvl="0" marL="0" rtl="0" algn="l">
              <a:lnSpc>
                <a:spcPct val="100000"/>
              </a:lnSpc>
              <a:spcBef>
                <a:spcPts val="0"/>
              </a:spcBef>
              <a:spcAft>
                <a:spcPts val="0"/>
              </a:spcAft>
              <a:buSzPts val="2800"/>
              <a:buNone/>
            </a:pPr>
            <a:r>
              <a:t/>
            </a:r>
            <a:endParaRPr/>
          </a:p>
        </p:txBody>
      </p:sp>
      <p:sp>
        <p:nvSpPr>
          <p:cNvPr id="495" name="Google Shape;495;p45"/>
          <p:cNvSpPr txBox="1"/>
          <p:nvPr>
            <p:ph idx="1" type="body"/>
          </p:nvPr>
        </p:nvSpPr>
        <p:spPr>
          <a:xfrm>
            <a:off x="4618850" y="95250"/>
            <a:ext cx="3966600" cy="4552500"/>
          </a:xfrm>
          <a:prstGeom prst="rect">
            <a:avLst/>
          </a:prstGeom>
          <a:noFill/>
          <a:ln>
            <a:noFill/>
          </a:ln>
        </p:spPr>
        <p:txBody>
          <a:bodyPr anchorCtr="0" anchor="t" bIns="91425" lIns="91425" spcFirstLastPara="1" rIns="91425" wrap="square" tIns="91425">
            <a:noAutofit/>
          </a:bodyPr>
          <a:lstStyle/>
          <a:p>
            <a:pPr indent="-317500" lvl="0" marL="749300" rtl="0" algn="l">
              <a:lnSpc>
                <a:spcPct val="158000"/>
              </a:lnSpc>
              <a:spcBef>
                <a:spcPts val="220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In the </a:t>
            </a:r>
            <a:r>
              <a:rPr b="1" lang="tr" sz="1400">
                <a:solidFill>
                  <a:srgbClr val="000000"/>
                </a:solidFill>
                <a:latin typeface="Roboto"/>
                <a:ea typeface="Roboto"/>
                <a:cs typeface="Roboto"/>
                <a:sym typeface="Roboto"/>
              </a:rPr>
              <a:t>Dialogflow Console</a:t>
            </a:r>
            <a:r>
              <a:rPr lang="tr" sz="1400">
                <a:solidFill>
                  <a:srgbClr val="000000"/>
                </a:solidFill>
                <a:latin typeface="Roboto"/>
                <a:ea typeface="Roboto"/>
                <a:cs typeface="Roboto"/>
                <a:sym typeface="Roboto"/>
              </a:rPr>
              <a:t> left navigation, click on</a:t>
            </a:r>
            <a:r>
              <a:rPr b="1" lang="tr" sz="1400">
                <a:solidFill>
                  <a:srgbClr val="000000"/>
                </a:solidFill>
                <a:latin typeface="Roboto"/>
                <a:ea typeface="Roboto"/>
                <a:cs typeface="Roboto"/>
                <a:sym typeface="Roboto"/>
              </a:rPr>
              <a:t> Integrations</a:t>
            </a:r>
            <a:r>
              <a:rPr lang="tr" sz="1400">
                <a:solidFill>
                  <a:srgbClr val="000000"/>
                </a:solidFill>
                <a:latin typeface="Roboto"/>
                <a:ea typeface="Roboto"/>
                <a:cs typeface="Roboto"/>
                <a:sym typeface="Roboto"/>
              </a:rPr>
              <a:t>. Then, click on </a:t>
            </a:r>
            <a:r>
              <a:rPr b="1" lang="tr" sz="1400">
                <a:solidFill>
                  <a:srgbClr val="000000"/>
                </a:solidFill>
                <a:latin typeface="Roboto"/>
                <a:ea typeface="Roboto"/>
                <a:cs typeface="Roboto"/>
                <a:sym typeface="Roboto"/>
              </a:rPr>
              <a:t>Google Assistant &gt; Integration Settings</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Click </a:t>
            </a:r>
            <a:r>
              <a:rPr b="1" lang="tr" sz="1400">
                <a:solidFill>
                  <a:srgbClr val="000000"/>
                </a:solidFill>
                <a:latin typeface="Roboto"/>
                <a:ea typeface="Roboto"/>
                <a:cs typeface="Roboto"/>
                <a:sym typeface="Roboto"/>
              </a:rPr>
              <a:t>Test</a:t>
            </a:r>
            <a:r>
              <a:rPr lang="tr" sz="1400">
                <a:solidFill>
                  <a:srgbClr val="000000"/>
                </a:solidFill>
                <a:latin typeface="Roboto"/>
                <a:ea typeface="Roboto"/>
                <a:cs typeface="Roboto"/>
                <a:sym typeface="Roboto"/>
              </a:rPr>
              <a:t> to update our </a:t>
            </a:r>
            <a:r>
              <a:rPr b="1" lang="tr" sz="1400">
                <a:solidFill>
                  <a:srgbClr val="000000"/>
                </a:solidFill>
                <a:latin typeface="Roboto"/>
                <a:ea typeface="Roboto"/>
                <a:cs typeface="Roboto"/>
                <a:sym typeface="Roboto"/>
              </a:rPr>
              <a:t>Actions project</a:t>
            </a:r>
            <a:r>
              <a:rPr lang="tr" sz="1400">
                <a:solidFill>
                  <a:srgbClr val="000000"/>
                </a:solidFill>
                <a:latin typeface="Roboto"/>
                <a:ea typeface="Roboto"/>
                <a:cs typeface="Roboto"/>
                <a:sym typeface="Roboto"/>
              </a:rPr>
              <a:t> and load it into the Actions Console simulator. (If we see a ‘</a:t>
            </a:r>
            <a:r>
              <a:rPr b="1" lang="tr" sz="1400">
                <a:solidFill>
                  <a:srgbClr val="000000"/>
                </a:solidFill>
                <a:latin typeface="Roboto"/>
                <a:ea typeface="Roboto"/>
                <a:cs typeface="Roboto"/>
                <a:sym typeface="Roboto"/>
              </a:rPr>
              <a:t>Check auto-preview setting</a:t>
            </a:r>
            <a:r>
              <a:rPr lang="tr" sz="1400">
                <a:solidFill>
                  <a:srgbClr val="000000"/>
                </a:solidFill>
                <a:latin typeface="Roboto"/>
                <a:ea typeface="Roboto"/>
                <a:cs typeface="Roboto"/>
                <a:sym typeface="Roboto"/>
              </a:rPr>
              <a:t>’ dialog, we can leave the ‘</a:t>
            </a:r>
            <a:r>
              <a:rPr b="1" lang="tr" sz="1400">
                <a:solidFill>
                  <a:srgbClr val="000000"/>
                </a:solidFill>
                <a:latin typeface="Roboto"/>
                <a:ea typeface="Roboto"/>
                <a:cs typeface="Roboto"/>
                <a:sym typeface="Roboto"/>
              </a:rPr>
              <a:t>Auto-preview changes</a:t>
            </a:r>
            <a:r>
              <a:rPr lang="tr" sz="1400">
                <a:solidFill>
                  <a:srgbClr val="000000"/>
                </a:solidFill>
                <a:latin typeface="Roboto"/>
                <a:ea typeface="Roboto"/>
                <a:cs typeface="Roboto"/>
                <a:sym typeface="Roboto"/>
              </a:rPr>
              <a:t>’ option enabled, then click </a:t>
            </a:r>
            <a:r>
              <a:rPr b="1" lang="tr" sz="1400">
                <a:solidFill>
                  <a:srgbClr val="000000"/>
                </a:solidFill>
                <a:latin typeface="Roboto"/>
                <a:ea typeface="Roboto"/>
                <a:cs typeface="Roboto"/>
                <a:sym typeface="Roboto"/>
              </a:rPr>
              <a:t>Continue</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To test our Action in the simulator, type “Talk to my test app” into the </a:t>
            </a:r>
            <a:r>
              <a:rPr b="1" lang="tr" sz="1400">
                <a:solidFill>
                  <a:srgbClr val="000000"/>
                </a:solidFill>
                <a:latin typeface="Roboto"/>
                <a:ea typeface="Roboto"/>
                <a:cs typeface="Roboto"/>
                <a:sym typeface="Roboto"/>
              </a:rPr>
              <a:t>Input </a:t>
            </a:r>
            <a:r>
              <a:rPr lang="tr" sz="1400">
                <a:solidFill>
                  <a:srgbClr val="000000"/>
                </a:solidFill>
                <a:latin typeface="Roboto"/>
                <a:ea typeface="Roboto"/>
                <a:cs typeface="Roboto"/>
                <a:sym typeface="Roboto"/>
              </a:rPr>
              <a:t>field and hit </a:t>
            </a:r>
            <a:r>
              <a:rPr b="1" lang="tr" sz="1400">
                <a:solidFill>
                  <a:srgbClr val="000000"/>
                </a:solidFill>
                <a:latin typeface="Roboto"/>
                <a:ea typeface="Roboto"/>
                <a:cs typeface="Roboto"/>
                <a:sym typeface="Roboto"/>
              </a:rPr>
              <a:t>enter</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0" lvl="0" marL="0" rtl="0" algn="l">
              <a:lnSpc>
                <a:spcPct val="115000"/>
              </a:lnSpc>
              <a:spcBef>
                <a:spcPts val="0"/>
              </a:spcBef>
              <a:spcAft>
                <a:spcPts val="1600"/>
              </a:spcAft>
              <a:buSzPts val="1800"/>
              <a:buNone/>
            </a:pPr>
            <a:r>
              <a:t/>
            </a:r>
            <a:endParaRPr sz="1400">
              <a:solidFill>
                <a:srgbClr val="000000"/>
              </a:solidFill>
              <a:latin typeface="Roboto"/>
              <a:ea typeface="Roboto"/>
              <a:cs typeface="Roboto"/>
              <a:sym typeface="Roboto"/>
            </a:endParaRPr>
          </a:p>
        </p:txBody>
      </p:sp>
      <p:pic>
        <p:nvPicPr>
          <p:cNvPr id="496" name="Google Shape;496;p45"/>
          <p:cNvPicPr preferRelativeResize="0"/>
          <p:nvPr/>
        </p:nvPicPr>
        <p:blipFill rotWithShape="1">
          <a:blip r:embed="rId3">
            <a:alphaModFix/>
          </a:blip>
          <a:srcRect b="0" l="0" r="0" t="0"/>
          <a:stretch/>
        </p:blipFill>
        <p:spPr>
          <a:xfrm>
            <a:off x="123625" y="769475"/>
            <a:ext cx="4841775" cy="3332974"/>
          </a:xfrm>
          <a:prstGeom prst="rect">
            <a:avLst/>
          </a:prstGeom>
          <a:noFill/>
          <a:ln>
            <a:noFill/>
          </a:ln>
        </p:spPr>
      </p:pic>
      <p:sp>
        <p:nvSpPr>
          <p:cNvPr id="497" name="Google Shape;497;p45"/>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504" name="Shape 504"/>
        <p:cNvGrpSpPr/>
        <p:nvPr/>
      </p:nvGrpSpPr>
      <p:grpSpPr>
        <a:xfrm>
          <a:off x="0" y="0"/>
          <a:ext cx="0" cy="0"/>
          <a:chOff x="0" y="0"/>
          <a:chExt cx="0" cy="0"/>
        </a:xfrm>
      </p:grpSpPr>
      <p:sp>
        <p:nvSpPr>
          <p:cNvPr id="505" name="Google Shape;505;p46"/>
          <p:cNvSpPr txBox="1"/>
          <p:nvPr>
            <p:ph idx="1" type="body"/>
          </p:nvPr>
        </p:nvSpPr>
        <p:spPr>
          <a:xfrm>
            <a:off x="3209525" y="-299025"/>
            <a:ext cx="4964400" cy="4886400"/>
          </a:xfrm>
          <a:prstGeom prst="rect">
            <a:avLst/>
          </a:prstGeom>
          <a:noFill/>
          <a:ln>
            <a:noFill/>
          </a:ln>
        </p:spPr>
        <p:txBody>
          <a:bodyPr anchorCtr="0" anchor="t" bIns="91425" lIns="91425" spcFirstLastPara="1" rIns="91425" wrap="square" tIns="91425">
            <a:noAutofit/>
          </a:bodyPr>
          <a:lstStyle/>
          <a:p>
            <a:pPr indent="0" lvl="0" marL="0" rtl="0" algn="l">
              <a:lnSpc>
                <a:spcPct val="122000"/>
              </a:lnSpc>
              <a:spcBef>
                <a:spcPts val="2900"/>
              </a:spcBef>
              <a:spcAft>
                <a:spcPts val="0"/>
              </a:spcAft>
              <a:buClr>
                <a:schemeClr val="dk1"/>
              </a:buClr>
              <a:buSzPts val="1100"/>
              <a:buFont typeface="Arial"/>
              <a:buNone/>
            </a:pPr>
            <a:r>
              <a:t/>
            </a:r>
            <a:endParaRPr b="1" sz="1950">
              <a:solidFill>
                <a:schemeClr val="dk1"/>
              </a:solidFill>
            </a:endParaRPr>
          </a:p>
          <a:p>
            <a:pPr indent="-317500" lvl="0" marL="749300" rtl="0" algn="l">
              <a:lnSpc>
                <a:spcPct val="158000"/>
              </a:lnSpc>
              <a:spcBef>
                <a:spcPts val="80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In the </a:t>
            </a:r>
            <a:r>
              <a:rPr b="1" lang="tr" sz="1400">
                <a:solidFill>
                  <a:srgbClr val="000000"/>
                </a:solidFill>
                <a:latin typeface="Roboto"/>
                <a:ea typeface="Roboto"/>
                <a:cs typeface="Roboto"/>
                <a:sym typeface="Roboto"/>
              </a:rPr>
              <a:t>Dialogflow Console</a:t>
            </a:r>
            <a:r>
              <a:rPr lang="tr" sz="1400">
                <a:solidFill>
                  <a:srgbClr val="000000"/>
                </a:solidFill>
                <a:latin typeface="Roboto"/>
                <a:ea typeface="Roboto"/>
                <a:cs typeface="Roboto"/>
                <a:sym typeface="Roboto"/>
              </a:rPr>
              <a:t>, close the Google Assistant </a:t>
            </a:r>
            <a:r>
              <a:rPr b="1" lang="tr" sz="1400">
                <a:solidFill>
                  <a:srgbClr val="000000"/>
                </a:solidFill>
                <a:latin typeface="Roboto"/>
                <a:ea typeface="Roboto"/>
                <a:cs typeface="Roboto"/>
                <a:sym typeface="Roboto"/>
              </a:rPr>
              <a:t>integration settings </a:t>
            </a:r>
            <a:r>
              <a:rPr lang="tr" sz="1400">
                <a:solidFill>
                  <a:srgbClr val="000000"/>
                </a:solidFill>
                <a:latin typeface="Roboto"/>
                <a:ea typeface="Roboto"/>
                <a:cs typeface="Roboto"/>
                <a:sym typeface="Roboto"/>
              </a:rPr>
              <a:t>page if we have it opened. In the left navigation, click on </a:t>
            </a:r>
            <a:r>
              <a:rPr b="1" lang="tr" sz="1400">
                <a:solidFill>
                  <a:srgbClr val="000000"/>
                </a:solidFill>
                <a:latin typeface="Roboto"/>
                <a:ea typeface="Roboto"/>
                <a:cs typeface="Roboto"/>
                <a:sym typeface="Roboto"/>
              </a:rPr>
              <a:t>Intents </a:t>
            </a:r>
            <a:r>
              <a:rPr lang="tr" sz="1400">
                <a:solidFill>
                  <a:srgbClr val="000000"/>
                </a:solidFill>
                <a:latin typeface="Roboto"/>
                <a:ea typeface="Roboto"/>
                <a:cs typeface="Roboto"/>
                <a:sym typeface="Roboto"/>
              </a:rPr>
              <a:t>then click on </a:t>
            </a:r>
            <a:r>
              <a:rPr b="1" lang="tr" sz="1400">
                <a:solidFill>
                  <a:srgbClr val="000000"/>
                </a:solidFill>
                <a:latin typeface="Roboto"/>
                <a:ea typeface="Roboto"/>
                <a:cs typeface="Roboto"/>
                <a:sym typeface="Roboto"/>
              </a:rPr>
              <a:t>Create Intent</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In the</a:t>
            </a:r>
            <a:r>
              <a:rPr b="1" lang="tr" sz="1400">
                <a:solidFill>
                  <a:srgbClr val="000000"/>
                </a:solidFill>
                <a:latin typeface="Roboto"/>
                <a:ea typeface="Roboto"/>
                <a:cs typeface="Roboto"/>
                <a:sym typeface="Roboto"/>
              </a:rPr>
              <a:t> ‘Intent Name’</a:t>
            </a:r>
            <a:r>
              <a:rPr lang="tr" sz="1400">
                <a:solidFill>
                  <a:srgbClr val="000000"/>
                </a:solidFill>
                <a:latin typeface="Roboto"/>
                <a:ea typeface="Roboto"/>
                <a:cs typeface="Roboto"/>
                <a:sym typeface="Roboto"/>
              </a:rPr>
              <a:t> field at the top, type in “</a:t>
            </a:r>
            <a:r>
              <a:rPr b="1" lang="tr" sz="1400">
                <a:solidFill>
                  <a:srgbClr val="000000"/>
                </a:solidFill>
                <a:latin typeface="Roboto"/>
                <a:ea typeface="Roboto"/>
                <a:cs typeface="Roboto"/>
                <a:sym typeface="Roboto"/>
              </a:rPr>
              <a:t>favorite color</a:t>
            </a:r>
            <a:r>
              <a:rPr lang="tr" sz="1400">
                <a:solidFill>
                  <a:srgbClr val="000000"/>
                </a:solidFill>
                <a:latin typeface="Roboto"/>
                <a:ea typeface="Roboto"/>
                <a:cs typeface="Roboto"/>
                <a:sym typeface="Roboto"/>
              </a:rPr>
              <a:t>” as the name of our new intent. Click </a:t>
            </a:r>
            <a:r>
              <a:rPr b="1" lang="tr" sz="1400">
                <a:solidFill>
                  <a:srgbClr val="000000"/>
                </a:solidFill>
                <a:latin typeface="Roboto"/>
                <a:ea typeface="Roboto"/>
                <a:cs typeface="Roboto"/>
                <a:sym typeface="Roboto"/>
              </a:rPr>
              <a:t>Save</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Under </a:t>
            </a:r>
            <a:r>
              <a:rPr b="1" lang="tr" sz="1400">
                <a:solidFill>
                  <a:srgbClr val="000000"/>
                </a:solidFill>
                <a:latin typeface="Roboto"/>
                <a:ea typeface="Roboto"/>
                <a:cs typeface="Roboto"/>
                <a:sym typeface="Roboto"/>
              </a:rPr>
              <a:t>Training Phrases</a:t>
            </a:r>
            <a:r>
              <a:rPr lang="tr" sz="1400">
                <a:solidFill>
                  <a:srgbClr val="000000"/>
                </a:solidFill>
                <a:latin typeface="Roboto"/>
                <a:ea typeface="Roboto"/>
                <a:cs typeface="Roboto"/>
                <a:sym typeface="Roboto"/>
              </a:rPr>
              <a:t>, add the following user expressions by typing in the phrases below then clicking </a:t>
            </a:r>
            <a:r>
              <a:rPr b="1" lang="tr" sz="1400">
                <a:solidFill>
                  <a:srgbClr val="000000"/>
                </a:solidFill>
                <a:latin typeface="Roboto"/>
                <a:ea typeface="Roboto"/>
                <a:cs typeface="Roboto"/>
                <a:sym typeface="Roboto"/>
              </a:rPr>
              <a:t>Enter</a:t>
            </a:r>
            <a:r>
              <a:rPr lang="tr" sz="1400">
                <a:solidFill>
                  <a:srgbClr val="000000"/>
                </a:solidFill>
                <a:latin typeface="Roboto"/>
                <a:ea typeface="Roboto"/>
                <a:cs typeface="Roboto"/>
                <a:sym typeface="Roboto"/>
              </a:rPr>
              <a:t> on the keyboard:</a:t>
            </a:r>
            <a:endParaRPr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Roboto"/>
              <a:buChar char="●"/>
            </a:pPr>
            <a:r>
              <a:rPr i="1" lang="tr" sz="1400">
                <a:solidFill>
                  <a:srgbClr val="000000"/>
                </a:solidFill>
                <a:latin typeface="Roboto"/>
                <a:ea typeface="Roboto"/>
                <a:cs typeface="Roboto"/>
                <a:sym typeface="Roboto"/>
              </a:rPr>
              <a:t>“purple is my favorite”</a:t>
            </a:r>
            <a:endParaRPr i="1"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Roboto"/>
              <a:buChar char="●"/>
            </a:pPr>
            <a:r>
              <a:rPr i="1" lang="tr" sz="1400">
                <a:solidFill>
                  <a:srgbClr val="000000"/>
                </a:solidFill>
                <a:latin typeface="Roboto"/>
                <a:ea typeface="Roboto"/>
                <a:cs typeface="Roboto"/>
                <a:sym typeface="Roboto"/>
              </a:rPr>
              <a:t>“black is my favorite color”</a:t>
            </a:r>
            <a:endParaRPr i="1" sz="1400">
              <a:solidFill>
                <a:srgbClr val="000000"/>
              </a:solidFill>
              <a:latin typeface="Roboto"/>
              <a:ea typeface="Roboto"/>
              <a:cs typeface="Roboto"/>
              <a:sym typeface="Roboto"/>
            </a:endParaRPr>
          </a:p>
          <a:p>
            <a:pPr indent="0" lvl="0" marL="0" rtl="0" algn="l">
              <a:lnSpc>
                <a:spcPct val="115000"/>
              </a:lnSpc>
              <a:spcBef>
                <a:spcPts val="1100"/>
              </a:spcBef>
              <a:spcAft>
                <a:spcPts val="1600"/>
              </a:spcAft>
              <a:buSzPts val="1800"/>
              <a:buNone/>
            </a:pPr>
            <a:r>
              <a:t/>
            </a:r>
            <a:endParaRPr/>
          </a:p>
        </p:txBody>
      </p:sp>
      <p:pic>
        <p:nvPicPr>
          <p:cNvPr id="506" name="Google Shape;506;p46"/>
          <p:cNvPicPr preferRelativeResize="0"/>
          <p:nvPr/>
        </p:nvPicPr>
        <p:blipFill rotWithShape="1">
          <a:blip r:embed="rId3">
            <a:alphaModFix/>
          </a:blip>
          <a:srcRect b="13578" l="7522" r="8878" t="9314"/>
          <a:stretch/>
        </p:blipFill>
        <p:spPr>
          <a:xfrm>
            <a:off x="841680" y="1573620"/>
            <a:ext cx="1928550" cy="1778900"/>
          </a:xfrm>
          <a:prstGeom prst="rect">
            <a:avLst/>
          </a:prstGeom>
          <a:noFill/>
          <a:ln>
            <a:noFill/>
          </a:ln>
        </p:spPr>
      </p:pic>
      <p:sp>
        <p:nvSpPr>
          <p:cNvPr id="507" name="Google Shape;507;p46"/>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6"/>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6"/>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6"/>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514" name="Shape 514"/>
        <p:cNvGrpSpPr/>
        <p:nvPr/>
      </p:nvGrpSpPr>
      <p:grpSpPr>
        <a:xfrm>
          <a:off x="0" y="0"/>
          <a:ext cx="0" cy="0"/>
          <a:chOff x="0" y="0"/>
          <a:chExt cx="0" cy="0"/>
        </a:xfrm>
      </p:grpSpPr>
      <p:sp>
        <p:nvSpPr>
          <p:cNvPr id="515" name="Google Shape;515;p47"/>
          <p:cNvSpPr txBox="1"/>
          <p:nvPr>
            <p:ph idx="1" type="body"/>
          </p:nvPr>
        </p:nvSpPr>
        <p:spPr>
          <a:xfrm>
            <a:off x="3960500" y="100825"/>
            <a:ext cx="4768800" cy="3950100"/>
          </a:xfrm>
          <a:prstGeom prst="rect">
            <a:avLst/>
          </a:prstGeom>
          <a:noFill/>
          <a:ln>
            <a:noFill/>
          </a:ln>
        </p:spPr>
        <p:txBody>
          <a:bodyPr anchorCtr="0" anchor="t" bIns="91425" lIns="91425" spcFirstLastPara="1" rIns="91425" wrap="square" tIns="91425">
            <a:noAutofit/>
          </a:bodyPr>
          <a:lstStyle/>
          <a:p>
            <a:pPr indent="0" lvl="0" marL="0" rtl="0" algn="l">
              <a:lnSpc>
                <a:spcPct val="158000"/>
              </a:lnSpc>
              <a:spcBef>
                <a:spcPts val="2200"/>
              </a:spcBef>
              <a:spcAft>
                <a:spcPts val="0"/>
              </a:spcAft>
              <a:buClr>
                <a:schemeClr val="dk1"/>
              </a:buClr>
              <a:buSzPts val="1100"/>
              <a:buFont typeface="Arial"/>
              <a:buNone/>
            </a:pPr>
            <a:r>
              <a:rPr lang="tr" sz="1400">
                <a:solidFill>
                  <a:srgbClr val="000000"/>
                </a:solidFill>
                <a:latin typeface="Roboto"/>
                <a:ea typeface="Roboto"/>
                <a:cs typeface="Roboto"/>
                <a:sym typeface="Roboto"/>
              </a:rPr>
              <a:t>4. Under </a:t>
            </a:r>
            <a:r>
              <a:rPr b="1" lang="tr" sz="1400">
                <a:solidFill>
                  <a:srgbClr val="000000"/>
                </a:solidFill>
                <a:latin typeface="Roboto"/>
                <a:ea typeface="Roboto"/>
                <a:cs typeface="Roboto"/>
                <a:sym typeface="Roboto"/>
              </a:rPr>
              <a:t>Action and parameters</a:t>
            </a:r>
            <a:r>
              <a:rPr lang="tr" sz="1400">
                <a:solidFill>
                  <a:srgbClr val="000000"/>
                </a:solidFill>
                <a:latin typeface="Roboto"/>
                <a:ea typeface="Roboto"/>
                <a:cs typeface="Roboto"/>
                <a:sym typeface="Roboto"/>
              </a:rPr>
              <a:t>, create the prompt text to ask the user for their favorite color. We should see a line with “</a:t>
            </a:r>
            <a:r>
              <a:rPr b="1" lang="tr" sz="1400">
                <a:solidFill>
                  <a:srgbClr val="000000"/>
                </a:solidFill>
                <a:latin typeface="Roboto"/>
                <a:ea typeface="Roboto"/>
                <a:cs typeface="Roboto"/>
                <a:sym typeface="Roboto"/>
              </a:rPr>
              <a:t>color</a:t>
            </a:r>
            <a:r>
              <a:rPr lang="tr" sz="1400">
                <a:solidFill>
                  <a:srgbClr val="000000"/>
                </a:solidFill>
                <a:latin typeface="Roboto"/>
                <a:ea typeface="Roboto"/>
                <a:cs typeface="Roboto"/>
                <a:sym typeface="Roboto"/>
              </a:rPr>
              <a:t>” in the </a:t>
            </a:r>
            <a:r>
              <a:rPr b="1" lang="tr" sz="1400">
                <a:solidFill>
                  <a:srgbClr val="000000"/>
                </a:solidFill>
                <a:latin typeface="Roboto"/>
                <a:ea typeface="Roboto"/>
                <a:cs typeface="Roboto"/>
                <a:sym typeface="Roboto"/>
              </a:rPr>
              <a:t>Parameter Name </a:t>
            </a:r>
            <a:r>
              <a:rPr lang="tr" sz="1400">
                <a:solidFill>
                  <a:srgbClr val="000000"/>
                </a:solidFill>
                <a:latin typeface="Roboto"/>
                <a:ea typeface="Roboto"/>
                <a:cs typeface="Roboto"/>
                <a:sym typeface="Roboto"/>
              </a:rPr>
              <a:t>field</a:t>
            </a:r>
            <a:r>
              <a:rPr lang="tr" sz="1400">
                <a:solidFill>
                  <a:srgbClr val="000000"/>
                </a:solidFill>
                <a:latin typeface="Roboto"/>
                <a:ea typeface="Roboto"/>
                <a:cs typeface="Roboto"/>
                <a:sym typeface="Roboto"/>
              </a:rPr>
              <a:t>. This parameter entry is automatically created by</a:t>
            </a:r>
            <a:r>
              <a:rPr b="1" lang="tr" sz="1400">
                <a:solidFill>
                  <a:srgbClr val="000000"/>
                </a:solidFill>
                <a:latin typeface="Roboto"/>
                <a:ea typeface="Roboto"/>
                <a:cs typeface="Roboto"/>
                <a:sym typeface="Roboto"/>
              </a:rPr>
              <a:t> Dialogflow</a:t>
            </a:r>
            <a:r>
              <a:rPr lang="tr" sz="1400">
                <a:solidFill>
                  <a:srgbClr val="000000"/>
                </a:solidFill>
                <a:latin typeface="Roboto"/>
                <a:ea typeface="Roboto"/>
                <a:cs typeface="Roboto"/>
                <a:sym typeface="Roboto"/>
              </a:rPr>
              <a:t> because it is able to auto-annotate words and phrases it recognizes as entities in the training phrases. On that line:</a:t>
            </a:r>
            <a:endParaRPr sz="1400">
              <a:solidFill>
                <a:srgbClr val="000000"/>
              </a:solidFill>
              <a:latin typeface="Roboto"/>
              <a:ea typeface="Roboto"/>
              <a:cs typeface="Roboto"/>
              <a:sym typeface="Roboto"/>
            </a:endParaRPr>
          </a:p>
          <a:p>
            <a:pPr indent="-317500" lvl="0" marL="749300" rtl="0" algn="l">
              <a:lnSpc>
                <a:spcPct val="158000"/>
              </a:lnSpc>
              <a:spcBef>
                <a:spcPts val="2200"/>
              </a:spcBef>
              <a:spcAft>
                <a:spcPts val="0"/>
              </a:spcAft>
              <a:buClr>
                <a:srgbClr val="000000"/>
              </a:buClr>
              <a:buSzPts val="1400"/>
              <a:buFont typeface="Georgia"/>
              <a:buChar char="●"/>
            </a:pPr>
            <a:r>
              <a:rPr lang="tr" sz="1400">
                <a:solidFill>
                  <a:srgbClr val="000000"/>
                </a:solidFill>
                <a:latin typeface="Roboto"/>
                <a:ea typeface="Roboto"/>
                <a:cs typeface="Roboto"/>
                <a:sym typeface="Roboto"/>
              </a:rPr>
              <a:t>Check the </a:t>
            </a:r>
            <a:r>
              <a:rPr b="1" lang="tr" sz="1400">
                <a:solidFill>
                  <a:srgbClr val="000000"/>
                </a:solidFill>
                <a:latin typeface="Roboto"/>
                <a:ea typeface="Roboto"/>
                <a:cs typeface="Roboto"/>
                <a:sym typeface="Roboto"/>
              </a:rPr>
              <a:t>Required</a:t>
            </a:r>
            <a:r>
              <a:rPr lang="tr" sz="1400">
                <a:solidFill>
                  <a:srgbClr val="000000"/>
                </a:solidFill>
                <a:latin typeface="Roboto"/>
                <a:ea typeface="Roboto"/>
                <a:cs typeface="Roboto"/>
                <a:sym typeface="Roboto"/>
              </a:rPr>
              <a:t> box.</a:t>
            </a:r>
            <a:endParaRPr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Georgia"/>
              <a:buChar char="●"/>
            </a:pPr>
            <a:r>
              <a:rPr lang="tr" sz="1400">
                <a:solidFill>
                  <a:srgbClr val="000000"/>
                </a:solidFill>
                <a:latin typeface="Roboto"/>
                <a:ea typeface="Roboto"/>
                <a:cs typeface="Roboto"/>
                <a:sym typeface="Roboto"/>
              </a:rPr>
              <a:t>Click </a:t>
            </a:r>
            <a:r>
              <a:rPr b="1" lang="tr" sz="1400">
                <a:solidFill>
                  <a:srgbClr val="000000"/>
                </a:solidFill>
                <a:latin typeface="Roboto"/>
                <a:ea typeface="Roboto"/>
                <a:cs typeface="Roboto"/>
                <a:sym typeface="Roboto"/>
              </a:rPr>
              <a:t>Define prompts.</a:t>
            </a:r>
            <a:endParaRPr b="1"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Roboto"/>
              <a:buChar char="●"/>
            </a:pPr>
            <a:r>
              <a:rPr lang="tr" sz="1400">
                <a:solidFill>
                  <a:srgbClr val="000000"/>
                </a:solidFill>
                <a:latin typeface="Roboto"/>
                <a:ea typeface="Roboto"/>
                <a:cs typeface="Roboto"/>
                <a:sym typeface="Roboto"/>
              </a:rPr>
              <a:t>Enter “What’s your favorite color?” as a prompt.</a:t>
            </a:r>
            <a:endParaRPr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Georgia"/>
              <a:buChar char="●"/>
            </a:pPr>
            <a:r>
              <a:rPr lang="tr" sz="1400">
                <a:solidFill>
                  <a:srgbClr val="000000"/>
                </a:solidFill>
                <a:latin typeface="Roboto"/>
                <a:ea typeface="Roboto"/>
                <a:cs typeface="Roboto"/>
                <a:sym typeface="Roboto"/>
              </a:rPr>
              <a:t>Click </a:t>
            </a:r>
            <a:r>
              <a:rPr b="1" lang="tr" sz="1400">
                <a:solidFill>
                  <a:srgbClr val="000000"/>
                </a:solidFill>
                <a:latin typeface="Roboto"/>
                <a:ea typeface="Roboto"/>
                <a:cs typeface="Roboto"/>
                <a:sym typeface="Roboto"/>
              </a:rPr>
              <a:t>Close</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0" lvl="0" marL="0" rtl="0" algn="l">
              <a:lnSpc>
                <a:spcPct val="115000"/>
              </a:lnSpc>
              <a:spcBef>
                <a:spcPts val="0"/>
              </a:spcBef>
              <a:spcAft>
                <a:spcPts val="1600"/>
              </a:spcAft>
              <a:buSzPts val="1800"/>
              <a:buNone/>
            </a:pPr>
            <a:r>
              <a:t/>
            </a:r>
            <a:endParaRPr/>
          </a:p>
        </p:txBody>
      </p:sp>
      <p:pic>
        <p:nvPicPr>
          <p:cNvPr id="516" name="Google Shape;516;p47"/>
          <p:cNvPicPr preferRelativeResize="0"/>
          <p:nvPr/>
        </p:nvPicPr>
        <p:blipFill rotWithShape="1">
          <a:blip r:embed="rId3">
            <a:alphaModFix/>
          </a:blip>
          <a:srcRect b="0" l="0" r="0" t="0"/>
          <a:stretch/>
        </p:blipFill>
        <p:spPr>
          <a:xfrm>
            <a:off x="182400" y="1366125"/>
            <a:ext cx="3562074" cy="1778275"/>
          </a:xfrm>
          <a:prstGeom prst="rect">
            <a:avLst/>
          </a:prstGeom>
          <a:noFill/>
          <a:ln>
            <a:noFill/>
          </a:ln>
        </p:spPr>
      </p:pic>
      <p:sp>
        <p:nvSpPr>
          <p:cNvPr id="517" name="Google Shape;517;p47"/>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7"/>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7"/>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7"/>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524" name="Shape 524"/>
        <p:cNvGrpSpPr/>
        <p:nvPr/>
      </p:nvGrpSpPr>
      <p:grpSpPr>
        <a:xfrm>
          <a:off x="0" y="0"/>
          <a:ext cx="0" cy="0"/>
          <a:chOff x="0" y="0"/>
          <a:chExt cx="0" cy="0"/>
        </a:xfrm>
      </p:grpSpPr>
      <p:sp>
        <p:nvSpPr>
          <p:cNvPr id="525" name="Google Shape;525;p48"/>
          <p:cNvSpPr txBox="1"/>
          <p:nvPr>
            <p:ph idx="1" type="body"/>
          </p:nvPr>
        </p:nvSpPr>
        <p:spPr>
          <a:xfrm>
            <a:off x="3919350" y="957025"/>
            <a:ext cx="4927500" cy="2692800"/>
          </a:xfrm>
          <a:prstGeom prst="rect">
            <a:avLst/>
          </a:prstGeom>
          <a:noFill/>
          <a:ln>
            <a:noFill/>
          </a:ln>
        </p:spPr>
        <p:txBody>
          <a:bodyPr anchorCtr="0" anchor="t" bIns="91425" lIns="91425" spcFirstLastPara="1" rIns="91425" wrap="square" tIns="91425">
            <a:noAutofit/>
          </a:bodyPr>
          <a:lstStyle/>
          <a:p>
            <a:pPr indent="0" lvl="0" marL="0" rtl="0" algn="l">
              <a:lnSpc>
                <a:spcPct val="158000"/>
              </a:lnSpc>
              <a:spcBef>
                <a:spcPts val="2900"/>
              </a:spcBef>
              <a:spcAft>
                <a:spcPts val="0"/>
              </a:spcAft>
              <a:buClr>
                <a:schemeClr val="dk1"/>
              </a:buClr>
              <a:buSzPts val="1100"/>
              <a:buFont typeface="Arial"/>
              <a:buNone/>
            </a:pPr>
            <a:r>
              <a:rPr lang="tr" sz="1400">
                <a:solidFill>
                  <a:srgbClr val="000000"/>
                </a:solidFill>
                <a:latin typeface="Roboto"/>
                <a:ea typeface="Roboto"/>
                <a:cs typeface="Roboto"/>
                <a:sym typeface="Roboto"/>
              </a:rPr>
              <a:t>5. Under the </a:t>
            </a:r>
            <a:r>
              <a:rPr b="1" lang="tr" sz="1400">
                <a:solidFill>
                  <a:srgbClr val="000000"/>
                </a:solidFill>
                <a:latin typeface="Roboto"/>
                <a:ea typeface="Roboto"/>
                <a:cs typeface="Roboto"/>
                <a:sym typeface="Roboto"/>
              </a:rPr>
              <a:t>Fulfillment </a:t>
            </a:r>
            <a:r>
              <a:rPr lang="tr" sz="1400">
                <a:solidFill>
                  <a:srgbClr val="000000"/>
                </a:solidFill>
                <a:latin typeface="Roboto"/>
                <a:ea typeface="Roboto"/>
                <a:cs typeface="Roboto"/>
                <a:sym typeface="Roboto"/>
              </a:rPr>
              <a:t>section in this page (not the left navigation), click </a:t>
            </a:r>
            <a:r>
              <a:rPr b="1" lang="tr" sz="1400">
                <a:solidFill>
                  <a:srgbClr val="000000"/>
                </a:solidFill>
                <a:latin typeface="Roboto"/>
                <a:ea typeface="Roboto"/>
                <a:cs typeface="Roboto"/>
                <a:sym typeface="Roboto"/>
              </a:rPr>
              <a:t>Enable Fulfillment</a:t>
            </a:r>
            <a:r>
              <a:rPr lang="tr" sz="1400">
                <a:solidFill>
                  <a:srgbClr val="000000"/>
                </a:solidFill>
                <a:latin typeface="Roboto"/>
                <a:ea typeface="Roboto"/>
                <a:cs typeface="Roboto"/>
                <a:sym typeface="Roboto"/>
              </a:rPr>
              <a:t>. We may need to expand the section by clicking on the down pointing arrow.</a:t>
            </a:r>
            <a:endParaRPr sz="1400">
              <a:solidFill>
                <a:srgbClr val="000000"/>
              </a:solidFill>
              <a:latin typeface="Roboto"/>
              <a:ea typeface="Roboto"/>
              <a:cs typeface="Roboto"/>
              <a:sym typeface="Roboto"/>
            </a:endParaRPr>
          </a:p>
          <a:p>
            <a:pPr indent="0" lvl="0" marL="0" rtl="0" algn="l">
              <a:lnSpc>
                <a:spcPct val="158000"/>
              </a:lnSpc>
              <a:spcBef>
                <a:spcPts val="2200"/>
              </a:spcBef>
              <a:spcAft>
                <a:spcPts val="0"/>
              </a:spcAft>
              <a:buClr>
                <a:schemeClr val="dk1"/>
              </a:buClr>
              <a:buSzPts val="1100"/>
              <a:buFont typeface="Arial"/>
              <a:buNone/>
            </a:pPr>
            <a:r>
              <a:rPr lang="tr" sz="1400">
                <a:solidFill>
                  <a:srgbClr val="000000"/>
                </a:solidFill>
                <a:latin typeface="Roboto"/>
                <a:ea typeface="Roboto"/>
                <a:cs typeface="Roboto"/>
                <a:sym typeface="Roboto"/>
              </a:rPr>
              <a:t>6. Turn on </a:t>
            </a:r>
            <a:r>
              <a:rPr b="1" lang="tr" sz="1400">
                <a:solidFill>
                  <a:srgbClr val="000000"/>
                </a:solidFill>
                <a:latin typeface="Roboto"/>
                <a:ea typeface="Roboto"/>
                <a:cs typeface="Roboto"/>
                <a:sym typeface="Roboto"/>
              </a:rPr>
              <a:t>Enable webhook call for this intent</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0" lvl="0" marL="0" rtl="0" algn="l">
              <a:lnSpc>
                <a:spcPct val="158000"/>
              </a:lnSpc>
              <a:spcBef>
                <a:spcPts val="2200"/>
              </a:spcBef>
              <a:spcAft>
                <a:spcPts val="0"/>
              </a:spcAft>
              <a:buClr>
                <a:schemeClr val="dk1"/>
              </a:buClr>
              <a:buSzPts val="1100"/>
              <a:buFont typeface="Arial"/>
              <a:buNone/>
            </a:pPr>
            <a:r>
              <a:rPr lang="tr" sz="1400">
                <a:solidFill>
                  <a:srgbClr val="000000"/>
                </a:solidFill>
                <a:latin typeface="Roboto"/>
                <a:ea typeface="Roboto"/>
                <a:cs typeface="Roboto"/>
                <a:sym typeface="Roboto"/>
              </a:rPr>
              <a:t>7. Click </a:t>
            </a:r>
            <a:r>
              <a:rPr b="1" lang="tr" sz="1400">
                <a:solidFill>
                  <a:srgbClr val="000000"/>
                </a:solidFill>
                <a:latin typeface="Roboto"/>
                <a:ea typeface="Roboto"/>
                <a:cs typeface="Roboto"/>
                <a:sym typeface="Roboto"/>
              </a:rPr>
              <a:t>Save</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0" lvl="0" marL="0" rtl="0" algn="l">
              <a:lnSpc>
                <a:spcPct val="115000"/>
              </a:lnSpc>
              <a:spcBef>
                <a:spcPts val="0"/>
              </a:spcBef>
              <a:spcAft>
                <a:spcPts val="1600"/>
              </a:spcAft>
              <a:buSzPts val="1800"/>
              <a:buNone/>
            </a:pPr>
            <a:r>
              <a:t/>
            </a:r>
            <a:endParaRPr/>
          </a:p>
        </p:txBody>
      </p:sp>
      <p:pic>
        <p:nvPicPr>
          <p:cNvPr id="526" name="Google Shape;526;p48"/>
          <p:cNvPicPr preferRelativeResize="0"/>
          <p:nvPr/>
        </p:nvPicPr>
        <p:blipFill rotWithShape="1">
          <a:blip r:embed="rId3">
            <a:alphaModFix/>
          </a:blip>
          <a:srcRect b="13578" l="7522" r="8878" t="9314"/>
          <a:stretch/>
        </p:blipFill>
        <p:spPr>
          <a:xfrm>
            <a:off x="810830" y="1413970"/>
            <a:ext cx="1928550" cy="1778900"/>
          </a:xfrm>
          <a:prstGeom prst="rect">
            <a:avLst/>
          </a:prstGeom>
          <a:noFill/>
          <a:ln>
            <a:noFill/>
          </a:ln>
        </p:spPr>
      </p:pic>
      <p:sp>
        <p:nvSpPr>
          <p:cNvPr id="527" name="Google Shape;527;p48"/>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8"/>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8"/>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8"/>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534" name="Shape 534"/>
        <p:cNvGrpSpPr/>
        <p:nvPr/>
      </p:nvGrpSpPr>
      <p:grpSpPr>
        <a:xfrm>
          <a:off x="0" y="0"/>
          <a:ext cx="0" cy="0"/>
          <a:chOff x="0" y="0"/>
          <a:chExt cx="0" cy="0"/>
        </a:xfrm>
      </p:grpSpPr>
      <p:sp>
        <p:nvSpPr>
          <p:cNvPr id="535" name="Google Shape;535;p49"/>
          <p:cNvSpPr txBox="1"/>
          <p:nvPr>
            <p:ph idx="1" type="body"/>
          </p:nvPr>
        </p:nvSpPr>
        <p:spPr>
          <a:xfrm>
            <a:off x="4865725" y="471150"/>
            <a:ext cx="3359700" cy="3579900"/>
          </a:xfrm>
          <a:prstGeom prst="rect">
            <a:avLst/>
          </a:prstGeom>
          <a:noFill/>
          <a:ln>
            <a:noFill/>
          </a:ln>
        </p:spPr>
        <p:txBody>
          <a:bodyPr anchorCtr="0" anchor="t" bIns="91425" lIns="91425" spcFirstLastPara="1" rIns="91425" wrap="square" tIns="91425">
            <a:noAutofit/>
          </a:bodyPr>
          <a:lstStyle/>
          <a:p>
            <a:pPr indent="0" lvl="0" marL="0" rtl="0" algn="l">
              <a:lnSpc>
                <a:spcPct val="122000"/>
              </a:lnSpc>
              <a:spcBef>
                <a:spcPts val="2300"/>
              </a:spcBef>
              <a:spcAft>
                <a:spcPts val="0"/>
              </a:spcAft>
              <a:buClr>
                <a:schemeClr val="dk1"/>
              </a:buClr>
              <a:buSzPts val="1100"/>
              <a:buFont typeface="Arial"/>
              <a:buNone/>
            </a:pPr>
            <a:r>
              <a:t/>
            </a:r>
            <a:endParaRPr sz="1400">
              <a:solidFill>
                <a:srgbClr val="000000"/>
              </a:solidFill>
              <a:latin typeface="Roboto"/>
              <a:ea typeface="Roboto"/>
              <a:cs typeface="Roboto"/>
              <a:sym typeface="Roboto"/>
            </a:endParaRPr>
          </a:p>
          <a:p>
            <a:pPr indent="0" lvl="0" marL="0" rtl="0" algn="l">
              <a:lnSpc>
                <a:spcPct val="158000"/>
              </a:lnSpc>
              <a:spcBef>
                <a:spcPts val="500"/>
              </a:spcBef>
              <a:spcAft>
                <a:spcPts val="0"/>
              </a:spcAft>
              <a:buClr>
                <a:schemeClr val="dk1"/>
              </a:buClr>
              <a:buSzPts val="1100"/>
              <a:buFont typeface="Arial"/>
              <a:buNone/>
            </a:pPr>
            <a:r>
              <a:t/>
            </a:r>
            <a:endParaRPr sz="1600">
              <a:solidFill>
                <a:schemeClr val="dk1"/>
              </a:solidFill>
              <a:latin typeface="Georgia"/>
              <a:ea typeface="Georgia"/>
              <a:cs typeface="Georgia"/>
              <a:sym typeface="Georgia"/>
            </a:endParaRPr>
          </a:p>
          <a:p>
            <a:pPr indent="-317500" lvl="0" marL="749300" rtl="0" algn="l">
              <a:lnSpc>
                <a:spcPct val="158000"/>
              </a:lnSpc>
              <a:spcBef>
                <a:spcPts val="220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In the left navigation, click on </a:t>
            </a:r>
            <a:r>
              <a:rPr b="1" lang="tr" sz="1400">
                <a:solidFill>
                  <a:srgbClr val="000000"/>
                </a:solidFill>
                <a:latin typeface="Roboto"/>
                <a:ea typeface="Roboto"/>
                <a:cs typeface="Roboto"/>
                <a:sym typeface="Roboto"/>
              </a:rPr>
              <a:t>Fulfillment</a:t>
            </a:r>
            <a:r>
              <a:rPr lang="tr" sz="1400">
                <a:solidFill>
                  <a:srgbClr val="000000"/>
                </a:solidFill>
                <a:latin typeface="Roboto"/>
                <a:ea typeface="Roboto"/>
                <a:cs typeface="Roboto"/>
                <a:sym typeface="Roboto"/>
              </a:rPr>
              <a:t>.</a:t>
            </a:r>
            <a:endParaRPr sz="1400">
              <a:solidFill>
                <a:srgbClr val="000000"/>
              </a:solidFill>
              <a:latin typeface="Roboto"/>
              <a:ea typeface="Roboto"/>
              <a:cs typeface="Roboto"/>
              <a:sym typeface="Roboto"/>
            </a:endParaRPr>
          </a:p>
          <a:p>
            <a:pPr indent="-317500" lvl="0" marL="749300" rtl="0" algn="l">
              <a:lnSpc>
                <a:spcPct val="158000"/>
              </a:lnSpc>
              <a:spcBef>
                <a:spcPts val="0"/>
              </a:spcBef>
              <a:spcAft>
                <a:spcPts val="0"/>
              </a:spcAft>
              <a:buClr>
                <a:srgbClr val="000000"/>
              </a:buClr>
              <a:buSzPts val="1400"/>
              <a:buFont typeface="Georgia"/>
              <a:buAutoNum type="arabicPeriod"/>
            </a:pPr>
            <a:r>
              <a:rPr lang="tr" sz="1400">
                <a:solidFill>
                  <a:srgbClr val="000000"/>
                </a:solidFill>
                <a:latin typeface="Roboto"/>
                <a:ea typeface="Roboto"/>
                <a:cs typeface="Roboto"/>
                <a:sym typeface="Roboto"/>
              </a:rPr>
              <a:t>Toggle</a:t>
            </a:r>
            <a:r>
              <a:rPr b="1" lang="tr" sz="1400">
                <a:solidFill>
                  <a:srgbClr val="000000"/>
                </a:solidFill>
                <a:latin typeface="Roboto"/>
                <a:ea typeface="Roboto"/>
                <a:cs typeface="Roboto"/>
                <a:sym typeface="Roboto"/>
              </a:rPr>
              <a:t> Inline Editor</a:t>
            </a:r>
            <a:r>
              <a:rPr lang="tr" sz="1400">
                <a:solidFill>
                  <a:srgbClr val="000000"/>
                </a:solidFill>
                <a:latin typeface="Roboto"/>
                <a:ea typeface="Roboto"/>
                <a:cs typeface="Roboto"/>
                <a:sym typeface="Roboto"/>
              </a:rPr>
              <a:t> to enabled.</a:t>
            </a:r>
            <a:endParaRPr sz="1400">
              <a:solidFill>
                <a:srgbClr val="000000"/>
              </a:solidFill>
              <a:latin typeface="Roboto"/>
              <a:ea typeface="Roboto"/>
              <a:cs typeface="Roboto"/>
              <a:sym typeface="Roboto"/>
            </a:endParaRPr>
          </a:p>
          <a:p>
            <a:pPr indent="0" lvl="0" marL="0" rtl="0" algn="l">
              <a:lnSpc>
                <a:spcPct val="115000"/>
              </a:lnSpc>
              <a:spcBef>
                <a:spcPts val="0"/>
              </a:spcBef>
              <a:spcAft>
                <a:spcPts val="1600"/>
              </a:spcAft>
              <a:buSzPts val="1800"/>
              <a:buNone/>
            </a:pPr>
            <a:r>
              <a:t/>
            </a:r>
            <a:endParaRPr/>
          </a:p>
        </p:txBody>
      </p:sp>
      <p:pic>
        <p:nvPicPr>
          <p:cNvPr id="536" name="Google Shape;536;p49"/>
          <p:cNvPicPr preferRelativeResize="0"/>
          <p:nvPr/>
        </p:nvPicPr>
        <p:blipFill rotWithShape="1">
          <a:blip r:embed="rId3">
            <a:alphaModFix/>
          </a:blip>
          <a:srcRect b="0" l="0" r="0" t="0"/>
          <a:stretch/>
        </p:blipFill>
        <p:spPr>
          <a:xfrm>
            <a:off x="559520" y="915850"/>
            <a:ext cx="3580527" cy="3416401"/>
          </a:xfrm>
          <a:prstGeom prst="rect">
            <a:avLst/>
          </a:prstGeom>
          <a:noFill/>
          <a:ln>
            <a:noFill/>
          </a:ln>
        </p:spPr>
      </p:pic>
      <p:sp>
        <p:nvSpPr>
          <p:cNvPr id="537" name="Google Shape;537;p49"/>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544" name="Shape 544"/>
        <p:cNvGrpSpPr/>
        <p:nvPr/>
      </p:nvGrpSpPr>
      <p:grpSpPr>
        <a:xfrm>
          <a:off x="0" y="0"/>
          <a:ext cx="0" cy="0"/>
          <a:chOff x="0" y="0"/>
          <a:chExt cx="0" cy="0"/>
        </a:xfrm>
      </p:grpSpPr>
      <p:sp>
        <p:nvSpPr>
          <p:cNvPr id="545" name="Google Shape;545;p50"/>
          <p:cNvSpPr txBox="1"/>
          <p:nvPr>
            <p:ph idx="1" type="body"/>
          </p:nvPr>
        </p:nvSpPr>
        <p:spPr>
          <a:xfrm>
            <a:off x="5513825" y="1674750"/>
            <a:ext cx="3112800" cy="145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tr" sz="1400">
                <a:solidFill>
                  <a:srgbClr val="000000"/>
                </a:solidFill>
                <a:highlight>
                  <a:srgbClr val="EAD1DC"/>
                </a:highlight>
                <a:latin typeface="Roboto"/>
                <a:ea typeface="Roboto"/>
                <a:cs typeface="Roboto"/>
                <a:sym typeface="Roboto"/>
              </a:rPr>
              <a:t>3. Replace the contents of </a:t>
            </a:r>
            <a:r>
              <a:rPr b="1" lang="tr" sz="1400">
                <a:solidFill>
                  <a:srgbClr val="000000"/>
                </a:solidFill>
                <a:highlight>
                  <a:srgbClr val="EAD1DC"/>
                </a:highlight>
                <a:latin typeface="Roboto"/>
                <a:ea typeface="Roboto"/>
                <a:cs typeface="Roboto"/>
                <a:sym typeface="Roboto"/>
              </a:rPr>
              <a:t>index.js</a:t>
            </a:r>
            <a:r>
              <a:rPr lang="tr" sz="1400">
                <a:solidFill>
                  <a:srgbClr val="000000"/>
                </a:solidFill>
                <a:highlight>
                  <a:srgbClr val="EAD1DC"/>
                </a:highlight>
                <a:latin typeface="Roboto"/>
                <a:ea typeface="Roboto"/>
                <a:cs typeface="Roboto"/>
                <a:sym typeface="Roboto"/>
              </a:rPr>
              <a:t> with the following code:</a:t>
            </a:r>
            <a:endParaRPr sz="1400">
              <a:solidFill>
                <a:srgbClr val="000000"/>
              </a:solidFill>
              <a:highlight>
                <a:srgbClr val="EAD1DC"/>
              </a:highlight>
              <a:latin typeface="Roboto"/>
              <a:ea typeface="Roboto"/>
              <a:cs typeface="Roboto"/>
              <a:sym typeface="Roboto"/>
            </a:endParaRPr>
          </a:p>
        </p:txBody>
      </p:sp>
      <p:pic>
        <p:nvPicPr>
          <p:cNvPr id="546" name="Google Shape;546;p50"/>
          <p:cNvPicPr preferRelativeResize="0"/>
          <p:nvPr/>
        </p:nvPicPr>
        <p:blipFill rotWithShape="1">
          <a:blip r:embed="rId3">
            <a:alphaModFix/>
          </a:blip>
          <a:srcRect b="0" l="0" r="0" t="0"/>
          <a:stretch/>
        </p:blipFill>
        <p:spPr>
          <a:xfrm>
            <a:off x="526925" y="676351"/>
            <a:ext cx="4641349" cy="3669925"/>
          </a:xfrm>
          <a:prstGeom prst="rect">
            <a:avLst/>
          </a:prstGeom>
          <a:noFill/>
          <a:ln>
            <a:noFill/>
          </a:ln>
        </p:spPr>
      </p:pic>
      <p:sp>
        <p:nvSpPr>
          <p:cNvPr id="547" name="Google Shape;547;p50"/>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0"/>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0"/>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0"/>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120" name="Shape 120"/>
        <p:cNvGrpSpPr/>
        <p:nvPr/>
      </p:nvGrpSpPr>
      <p:grpSpPr>
        <a:xfrm>
          <a:off x="0" y="0"/>
          <a:ext cx="0" cy="0"/>
          <a:chOff x="0" y="0"/>
          <a:chExt cx="0" cy="0"/>
        </a:xfrm>
      </p:grpSpPr>
      <p:pic>
        <p:nvPicPr>
          <p:cNvPr descr="Ask it questions. Tell it to do things. It’s your own personal Google, always ready to help. https://goo.gl/zWsj3q" id="121" name="Google Shape;121;p15" title="Meet your Google Assistant, your own personal Google">
            <a:hlinkClick r:id="rId3"/>
          </p:cNvPr>
          <p:cNvPicPr preferRelativeResize="0"/>
          <p:nvPr/>
        </p:nvPicPr>
        <p:blipFill rotWithShape="1">
          <a:blip r:embed="rId4">
            <a:alphaModFix/>
          </a:blip>
          <a:srcRect b="0" l="0" r="0" t="0"/>
          <a:stretch/>
        </p:blipFill>
        <p:spPr>
          <a:xfrm>
            <a:off x="3317400" y="615149"/>
            <a:ext cx="4997800" cy="3473925"/>
          </a:xfrm>
          <a:prstGeom prst="rect">
            <a:avLst/>
          </a:prstGeom>
          <a:noFill/>
          <a:ln>
            <a:noFill/>
          </a:ln>
        </p:spPr>
      </p:pic>
      <p:pic>
        <p:nvPicPr>
          <p:cNvPr id="122" name="Google Shape;122;p15"/>
          <p:cNvPicPr preferRelativeResize="0"/>
          <p:nvPr/>
        </p:nvPicPr>
        <p:blipFill rotWithShape="1">
          <a:blip r:embed="rId5">
            <a:alphaModFix/>
          </a:blip>
          <a:srcRect b="13578" l="7522" r="8878" t="9314"/>
          <a:stretch/>
        </p:blipFill>
        <p:spPr>
          <a:xfrm>
            <a:off x="507693" y="1517695"/>
            <a:ext cx="1928550" cy="1778900"/>
          </a:xfrm>
          <a:prstGeom prst="rect">
            <a:avLst/>
          </a:prstGeom>
          <a:noFill/>
          <a:ln>
            <a:noFill/>
          </a:ln>
        </p:spPr>
      </p:pic>
      <p:sp>
        <p:nvSpPr>
          <p:cNvPr id="123" name="Google Shape;123;p15"/>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554" name="Shape 554"/>
        <p:cNvGrpSpPr/>
        <p:nvPr/>
      </p:nvGrpSpPr>
      <p:grpSpPr>
        <a:xfrm>
          <a:off x="0" y="0"/>
          <a:ext cx="0" cy="0"/>
          <a:chOff x="0" y="0"/>
          <a:chExt cx="0" cy="0"/>
        </a:xfrm>
      </p:grpSpPr>
      <p:sp>
        <p:nvSpPr>
          <p:cNvPr id="555" name="Google Shape;555;p51"/>
          <p:cNvSpPr txBox="1"/>
          <p:nvPr>
            <p:ph idx="1" type="body"/>
          </p:nvPr>
        </p:nvSpPr>
        <p:spPr>
          <a:xfrm>
            <a:off x="5565250" y="1087688"/>
            <a:ext cx="2979000" cy="286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tr" sz="1400">
                <a:solidFill>
                  <a:srgbClr val="000000"/>
                </a:solidFill>
                <a:highlight>
                  <a:srgbClr val="EAD1DC"/>
                </a:highlight>
                <a:latin typeface="Roboto"/>
                <a:ea typeface="Roboto"/>
                <a:cs typeface="Roboto"/>
                <a:sym typeface="Roboto"/>
              </a:rPr>
              <a:t>4. Click </a:t>
            </a:r>
            <a:r>
              <a:rPr b="1" lang="tr" sz="1400">
                <a:solidFill>
                  <a:srgbClr val="000000"/>
                </a:solidFill>
                <a:highlight>
                  <a:srgbClr val="EAD1DC"/>
                </a:highlight>
                <a:latin typeface="Roboto"/>
                <a:ea typeface="Roboto"/>
                <a:cs typeface="Roboto"/>
                <a:sym typeface="Roboto"/>
              </a:rPr>
              <a:t>Deploy</a:t>
            </a:r>
            <a:r>
              <a:rPr lang="tr" sz="1400">
                <a:solidFill>
                  <a:srgbClr val="000000"/>
                </a:solidFill>
                <a:highlight>
                  <a:srgbClr val="EAD1DC"/>
                </a:highlight>
                <a:latin typeface="Roboto"/>
                <a:ea typeface="Roboto"/>
                <a:cs typeface="Roboto"/>
                <a:sym typeface="Roboto"/>
              </a:rPr>
              <a:t>. We’ll need to wait on this page a couple minutes for Dialogflow to provision and deploy your webhook code. When the code is successfully deployed, we’ll see an updated “</a:t>
            </a:r>
            <a:r>
              <a:rPr b="1" lang="tr" sz="1400">
                <a:solidFill>
                  <a:srgbClr val="000000"/>
                </a:solidFill>
                <a:highlight>
                  <a:srgbClr val="EAD1DC"/>
                </a:highlight>
                <a:latin typeface="Roboto"/>
                <a:ea typeface="Roboto"/>
                <a:cs typeface="Roboto"/>
                <a:sym typeface="Roboto"/>
              </a:rPr>
              <a:t>Last deployed</a:t>
            </a:r>
            <a:r>
              <a:rPr lang="tr" sz="1400">
                <a:solidFill>
                  <a:srgbClr val="000000"/>
                </a:solidFill>
                <a:highlight>
                  <a:srgbClr val="EAD1DC"/>
                </a:highlight>
                <a:latin typeface="Roboto"/>
                <a:ea typeface="Roboto"/>
                <a:cs typeface="Roboto"/>
                <a:sym typeface="Roboto"/>
              </a:rPr>
              <a:t>” timestamp next to the </a:t>
            </a:r>
            <a:r>
              <a:rPr b="1" lang="tr" sz="1400">
                <a:solidFill>
                  <a:srgbClr val="000000"/>
                </a:solidFill>
                <a:highlight>
                  <a:srgbClr val="EAD1DC"/>
                </a:highlight>
                <a:latin typeface="Roboto"/>
                <a:ea typeface="Roboto"/>
                <a:cs typeface="Roboto"/>
                <a:sym typeface="Roboto"/>
              </a:rPr>
              <a:t>Deploy </a:t>
            </a:r>
            <a:r>
              <a:rPr lang="tr" sz="1400">
                <a:solidFill>
                  <a:srgbClr val="000000"/>
                </a:solidFill>
                <a:highlight>
                  <a:srgbClr val="EAD1DC"/>
                </a:highlight>
                <a:latin typeface="Roboto"/>
                <a:ea typeface="Roboto"/>
                <a:cs typeface="Roboto"/>
                <a:sym typeface="Roboto"/>
              </a:rPr>
              <a:t>button.</a:t>
            </a:r>
            <a:endParaRPr sz="1400">
              <a:solidFill>
                <a:srgbClr val="000000"/>
              </a:solidFill>
              <a:highlight>
                <a:srgbClr val="EAD1DC"/>
              </a:highlight>
              <a:latin typeface="Roboto"/>
              <a:ea typeface="Roboto"/>
              <a:cs typeface="Roboto"/>
              <a:sym typeface="Roboto"/>
            </a:endParaRPr>
          </a:p>
        </p:txBody>
      </p:sp>
      <p:pic>
        <p:nvPicPr>
          <p:cNvPr id="556" name="Google Shape;556;p51"/>
          <p:cNvPicPr preferRelativeResize="0"/>
          <p:nvPr/>
        </p:nvPicPr>
        <p:blipFill rotWithShape="1">
          <a:blip r:embed="rId3">
            <a:alphaModFix/>
          </a:blip>
          <a:srcRect b="0" l="0" r="0" t="0"/>
          <a:stretch/>
        </p:blipFill>
        <p:spPr>
          <a:xfrm>
            <a:off x="467754" y="841475"/>
            <a:ext cx="4534626" cy="3355626"/>
          </a:xfrm>
          <a:prstGeom prst="rect">
            <a:avLst/>
          </a:prstGeom>
          <a:noFill/>
          <a:ln>
            <a:noFill/>
          </a:ln>
        </p:spPr>
      </p:pic>
      <p:sp>
        <p:nvSpPr>
          <p:cNvPr id="557" name="Google Shape;557;p51"/>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1"/>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51"/>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51"/>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564" name="Shape 564"/>
        <p:cNvGrpSpPr/>
        <p:nvPr/>
      </p:nvGrpSpPr>
      <p:grpSpPr>
        <a:xfrm>
          <a:off x="0" y="0"/>
          <a:ext cx="0" cy="0"/>
          <a:chOff x="0" y="0"/>
          <a:chExt cx="0" cy="0"/>
        </a:xfrm>
      </p:grpSpPr>
      <p:sp>
        <p:nvSpPr>
          <p:cNvPr id="565" name="Google Shape;565;p52"/>
          <p:cNvSpPr txBox="1"/>
          <p:nvPr>
            <p:ph idx="1" type="body"/>
          </p:nvPr>
        </p:nvSpPr>
        <p:spPr>
          <a:xfrm>
            <a:off x="2623200" y="-372400"/>
            <a:ext cx="6090900" cy="4787700"/>
          </a:xfrm>
          <a:prstGeom prst="rect">
            <a:avLst/>
          </a:prstGeom>
          <a:noFill/>
          <a:ln>
            <a:noFill/>
          </a:ln>
        </p:spPr>
        <p:txBody>
          <a:bodyPr anchorCtr="0" anchor="t" bIns="91425" lIns="91425" spcFirstLastPara="1" rIns="91425" wrap="square" tIns="91425">
            <a:noAutofit/>
          </a:bodyPr>
          <a:lstStyle/>
          <a:p>
            <a:pPr indent="0" lvl="0" marL="0" rtl="0" algn="l">
              <a:lnSpc>
                <a:spcPct val="122000"/>
              </a:lnSpc>
              <a:spcBef>
                <a:spcPts val="2900"/>
              </a:spcBef>
              <a:spcAft>
                <a:spcPts val="0"/>
              </a:spcAft>
              <a:buClr>
                <a:schemeClr val="dk1"/>
              </a:buClr>
              <a:buSzPts val="1100"/>
              <a:buFont typeface="Arial"/>
              <a:buNone/>
            </a:pPr>
            <a:r>
              <a:t/>
            </a:r>
            <a:endParaRPr b="1" sz="1400">
              <a:solidFill>
                <a:schemeClr val="dk1"/>
              </a:solidFill>
              <a:latin typeface="Roboto"/>
              <a:ea typeface="Roboto"/>
              <a:cs typeface="Roboto"/>
              <a:sym typeface="Roboto"/>
            </a:endParaRPr>
          </a:p>
          <a:p>
            <a:pPr indent="-317500" lvl="0" marL="749300" rtl="0" algn="l">
              <a:lnSpc>
                <a:spcPct val="158000"/>
              </a:lnSpc>
              <a:spcBef>
                <a:spcPts val="800"/>
              </a:spcBef>
              <a:spcAft>
                <a:spcPts val="0"/>
              </a:spcAft>
              <a:buClr>
                <a:schemeClr val="dk1"/>
              </a:buClr>
              <a:buSzPts val="1400"/>
              <a:buFont typeface="Georgia"/>
              <a:buAutoNum type="arabicPeriod"/>
            </a:pPr>
            <a:r>
              <a:rPr lang="tr" sz="1400">
                <a:solidFill>
                  <a:schemeClr val="dk1"/>
                </a:solidFill>
                <a:latin typeface="Roboto"/>
                <a:ea typeface="Roboto"/>
                <a:cs typeface="Roboto"/>
                <a:sym typeface="Roboto"/>
              </a:rPr>
              <a:t>Open the </a:t>
            </a:r>
            <a:r>
              <a:rPr b="1" lang="tr" sz="1400">
                <a:solidFill>
                  <a:schemeClr val="dk1"/>
                </a:solidFill>
                <a:latin typeface="Roboto"/>
                <a:ea typeface="Roboto"/>
                <a:cs typeface="Roboto"/>
                <a:sym typeface="Roboto"/>
              </a:rPr>
              <a:t>Actions Console</a:t>
            </a:r>
            <a:r>
              <a:rPr lang="tr" sz="1400">
                <a:solidFill>
                  <a:schemeClr val="dk1"/>
                </a:solidFill>
                <a:latin typeface="Roboto"/>
                <a:ea typeface="Roboto"/>
                <a:cs typeface="Roboto"/>
                <a:sym typeface="Roboto"/>
              </a:rPr>
              <a:t> and select our </a:t>
            </a:r>
            <a:r>
              <a:rPr b="1" lang="tr" sz="1400">
                <a:solidFill>
                  <a:schemeClr val="dk1"/>
                </a:solidFill>
                <a:latin typeface="Roboto"/>
                <a:ea typeface="Roboto"/>
                <a:cs typeface="Roboto"/>
                <a:sym typeface="Roboto"/>
              </a:rPr>
              <a:t>Actions project</a:t>
            </a:r>
            <a:r>
              <a:rPr lang="tr" sz="1400">
                <a:solidFill>
                  <a:schemeClr val="dk1"/>
                </a:solidFill>
                <a:latin typeface="Roboto"/>
                <a:ea typeface="Roboto"/>
                <a:cs typeface="Roboto"/>
                <a:sym typeface="Roboto"/>
              </a:rPr>
              <a:t> for this codelab.</a:t>
            </a:r>
            <a:endParaRPr sz="1400">
              <a:solidFill>
                <a:schemeClr val="dk1"/>
              </a:solidFill>
              <a:latin typeface="Roboto"/>
              <a:ea typeface="Roboto"/>
              <a:cs typeface="Roboto"/>
              <a:sym typeface="Roboto"/>
            </a:endParaRPr>
          </a:p>
          <a:p>
            <a:pPr indent="-317500" lvl="0" marL="749300" rtl="0" algn="l">
              <a:lnSpc>
                <a:spcPct val="158000"/>
              </a:lnSpc>
              <a:spcBef>
                <a:spcPts val="0"/>
              </a:spcBef>
              <a:spcAft>
                <a:spcPts val="0"/>
              </a:spcAft>
              <a:buClr>
                <a:schemeClr val="dk1"/>
              </a:buClr>
              <a:buSzPts val="1400"/>
              <a:buFont typeface="Georgia"/>
              <a:buAutoNum type="arabicPeriod"/>
            </a:pPr>
            <a:r>
              <a:rPr lang="tr" sz="1400">
                <a:solidFill>
                  <a:schemeClr val="dk1"/>
                </a:solidFill>
                <a:latin typeface="Roboto"/>
                <a:ea typeface="Roboto"/>
                <a:cs typeface="Roboto"/>
                <a:sym typeface="Roboto"/>
              </a:rPr>
              <a:t>Click on </a:t>
            </a:r>
            <a:r>
              <a:rPr b="1" lang="tr" sz="1400">
                <a:solidFill>
                  <a:schemeClr val="dk1"/>
                </a:solidFill>
                <a:latin typeface="Roboto"/>
                <a:ea typeface="Roboto"/>
                <a:cs typeface="Roboto"/>
                <a:sym typeface="Roboto"/>
              </a:rPr>
              <a:t>Simulator </a:t>
            </a:r>
            <a:r>
              <a:rPr lang="tr" sz="1400">
                <a:solidFill>
                  <a:schemeClr val="dk1"/>
                </a:solidFill>
                <a:latin typeface="Roboto"/>
                <a:ea typeface="Roboto"/>
                <a:cs typeface="Roboto"/>
                <a:sym typeface="Roboto"/>
              </a:rPr>
              <a:t>in the left navigation. Click on the </a:t>
            </a:r>
            <a:r>
              <a:rPr b="1" lang="tr" sz="1400">
                <a:solidFill>
                  <a:schemeClr val="dk1"/>
                </a:solidFill>
                <a:latin typeface="Roboto"/>
                <a:ea typeface="Roboto"/>
                <a:cs typeface="Roboto"/>
                <a:sym typeface="Roboto"/>
              </a:rPr>
              <a:t>X</a:t>
            </a:r>
            <a:r>
              <a:rPr lang="tr" sz="1400">
                <a:solidFill>
                  <a:schemeClr val="dk1"/>
                </a:solidFill>
                <a:latin typeface="Roboto"/>
                <a:ea typeface="Roboto"/>
                <a:cs typeface="Roboto"/>
                <a:sym typeface="Roboto"/>
              </a:rPr>
              <a:t> button at the top of the output window. This exits you from any conversation you might have started earlier in the simulator.</a:t>
            </a:r>
            <a:endParaRPr sz="1400">
              <a:solidFill>
                <a:schemeClr val="dk1"/>
              </a:solidFill>
              <a:latin typeface="Roboto"/>
              <a:ea typeface="Roboto"/>
              <a:cs typeface="Roboto"/>
              <a:sym typeface="Roboto"/>
            </a:endParaRPr>
          </a:p>
          <a:p>
            <a:pPr indent="-317500" lvl="0" marL="749300" rtl="0" algn="l">
              <a:lnSpc>
                <a:spcPct val="158000"/>
              </a:lnSpc>
              <a:spcBef>
                <a:spcPts val="0"/>
              </a:spcBef>
              <a:spcAft>
                <a:spcPts val="0"/>
              </a:spcAft>
              <a:buClr>
                <a:schemeClr val="dk1"/>
              </a:buClr>
              <a:buSzPts val="1400"/>
              <a:buFont typeface="Georgia"/>
              <a:buAutoNum type="arabicPeriod"/>
            </a:pPr>
            <a:r>
              <a:rPr lang="tr" sz="1400">
                <a:solidFill>
                  <a:schemeClr val="dk1"/>
                </a:solidFill>
                <a:latin typeface="Roboto"/>
                <a:ea typeface="Roboto"/>
                <a:cs typeface="Roboto"/>
                <a:sym typeface="Roboto"/>
              </a:rPr>
              <a:t>Type “Talk to my test app” into the </a:t>
            </a:r>
            <a:r>
              <a:rPr b="1" lang="tr" sz="1400">
                <a:solidFill>
                  <a:schemeClr val="dk1"/>
                </a:solidFill>
                <a:latin typeface="Roboto"/>
                <a:ea typeface="Roboto"/>
                <a:cs typeface="Roboto"/>
                <a:sym typeface="Roboto"/>
              </a:rPr>
              <a:t>Input</a:t>
            </a:r>
            <a:r>
              <a:rPr lang="tr" sz="1400">
                <a:solidFill>
                  <a:schemeClr val="dk1"/>
                </a:solidFill>
                <a:latin typeface="Roboto"/>
                <a:ea typeface="Roboto"/>
                <a:cs typeface="Roboto"/>
                <a:sym typeface="Roboto"/>
              </a:rPr>
              <a:t> field and hit </a:t>
            </a:r>
            <a:r>
              <a:rPr b="1" lang="tr" sz="1400">
                <a:solidFill>
                  <a:schemeClr val="dk1"/>
                </a:solidFill>
                <a:latin typeface="Roboto"/>
                <a:ea typeface="Roboto"/>
                <a:cs typeface="Roboto"/>
                <a:sym typeface="Roboto"/>
              </a:rPr>
              <a:t>enter</a:t>
            </a:r>
            <a:r>
              <a:rPr lang="tr" sz="1400">
                <a:solidFill>
                  <a:schemeClr val="dk1"/>
                </a:solidFill>
                <a:latin typeface="Roboto"/>
                <a:ea typeface="Roboto"/>
                <a:cs typeface="Roboto"/>
                <a:sym typeface="Roboto"/>
              </a:rPr>
              <a:t>.</a:t>
            </a:r>
            <a:endParaRPr sz="1400">
              <a:solidFill>
                <a:schemeClr val="dk1"/>
              </a:solidFill>
              <a:latin typeface="Roboto"/>
              <a:ea typeface="Roboto"/>
              <a:cs typeface="Roboto"/>
              <a:sym typeface="Roboto"/>
            </a:endParaRPr>
          </a:p>
          <a:p>
            <a:pPr indent="0" lvl="0" marL="0" rtl="0" algn="l">
              <a:lnSpc>
                <a:spcPct val="158000"/>
              </a:lnSpc>
              <a:spcBef>
                <a:spcPts val="2900"/>
              </a:spcBef>
              <a:spcAft>
                <a:spcPts val="0"/>
              </a:spcAft>
              <a:buClr>
                <a:srgbClr val="000000"/>
              </a:buClr>
              <a:buSzPts val="1100"/>
              <a:buFont typeface="Arial"/>
              <a:buNone/>
            </a:pPr>
            <a:r>
              <a:rPr lang="tr" sz="1400">
                <a:solidFill>
                  <a:schemeClr val="dk1"/>
                </a:solidFill>
                <a:latin typeface="Roboto"/>
                <a:ea typeface="Roboto"/>
                <a:cs typeface="Roboto"/>
                <a:sym typeface="Roboto"/>
              </a:rPr>
              <a:t>            For example, try testing with the following phrases:</a:t>
            </a:r>
            <a:endParaRPr sz="1400">
              <a:solidFill>
                <a:schemeClr val="dk1"/>
              </a:solidFill>
              <a:latin typeface="Roboto"/>
              <a:ea typeface="Roboto"/>
              <a:cs typeface="Roboto"/>
              <a:sym typeface="Roboto"/>
            </a:endParaRPr>
          </a:p>
          <a:p>
            <a:pPr indent="-317500" lvl="0" marL="749300" rtl="0" algn="l">
              <a:lnSpc>
                <a:spcPct val="158000"/>
              </a:lnSpc>
              <a:spcBef>
                <a:spcPts val="2200"/>
              </a:spcBef>
              <a:spcAft>
                <a:spcPts val="0"/>
              </a:spcAft>
              <a:buClr>
                <a:schemeClr val="dk1"/>
              </a:buClr>
              <a:buSzPts val="1400"/>
              <a:buFont typeface="Roboto"/>
              <a:buChar char="●"/>
            </a:pPr>
            <a:r>
              <a:rPr i="1" lang="tr" sz="1400">
                <a:solidFill>
                  <a:schemeClr val="dk1"/>
                </a:solidFill>
                <a:latin typeface="Roboto"/>
                <a:ea typeface="Roboto"/>
                <a:cs typeface="Roboto"/>
                <a:sym typeface="Roboto"/>
              </a:rPr>
              <a:t> </a:t>
            </a:r>
            <a:r>
              <a:rPr i="1" lang="tr" sz="1400">
                <a:solidFill>
                  <a:schemeClr val="dk1"/>
                </a:solidFill>
                <a:latin typeface="Roboto"/>
                <a:ea typeface="Roboto"/>
                <a:cs typeface="Roboto"/>
                <a:sym typeface="Roboto"/>
              </a:rPr>
              <a:t>“Red”</a:t>
            </a:r>
            <a:endParaRPr i="1" sz="1400">
              <a:solidFill>
                <a:schemeClr val="dk1"/>
              </a:solidFill>
              <a:latin typeface="Roboto"/>
              <a:ea typeface="Roboto"/>
              <a:cs typeface="Roboto"/>
              <a:sym typeface="Roboto"/>
            </a:endParaRPr>
          </a:p>
          <a:p>
            <a:pPr indent="-317500" lvl="0" marL="749300" rtl="0" algn="l">
              <a:lnSpc>
                <a:spcPct val="158000"/>
              </a:lnSpc>
              <a:spcBef>
                <a:spcPts val="0"/>
              </a:spcBef>
              <a:spcAft>
                <a:spcPts val="0"/>
              </a:spcAft>
              <a:buClr>
                <a:schemeClr val="dk1"/>
              </a:buClr>
              <a:buSzPts val="1400"/>
              <a:buFont typeface="Roboto"/>
              <a:buChar char="●"/>
            </a:pPr>
            <a:r>
              <a:rPr i="1" lang="tr" sz="1400">
                <a:solidFill>
                  <a:schemeClr val="dk1"/>
                </a:solidFill>
                <a:latin typeface="Roboto"/>
                <a:ea typeface="Roboto"/>
                <a:cs typeface="Roboto"/>
                <a:sym typeface="Roboto"/>
              </a:rPr>
              <a:t>“I love green.”</a:t>
            </a:r>
            <a:endParaRPr i="1" sz="1400">
              <a:solidFill>
                <a:schemeClr val="dk1"/>
              </a:solidFill>
              <a:latin typeface="Roboto"/>
              <a:ea typeface="Roboto"/>
              <a:cs typeface="Roboto"/>
              <a:sym typeface="Roboto"/>
            </a:endParaRPr>
          </a:p>
          <a:p>
            <a:pPr indent="-317500" lvl="0" marL="749300" rtl="0" algn="l">
              <a:lnSpc>
                <a:spcPct val="158000"/>
              </a:lnSpc>
              <a:spcBef>
                <a:spcPts val="0"/>
              </a:spcBef>
              <a:spcAft>
                <a:spcPts val="0"/>
              </a:spcAft>
              <a:buClr>
                <a:schemeClr val="dk1"/>
              </a:buClr>
              <a:buSzPts val="1400"/>
              <a:buFont typeface="Roboto"/>
              <a:buChar char="●"/>
            </a:pPr>
            <a:r>
              <a:rPr i="1" lang="tr" sz="1400">
                <a:solidFill>
                  <a:schemeClr val="dk1"/>
                </a:solidFill>
                <a:latin typeface="Roboto"/>
                <a:ea typeface="Roboto"/>
                <a:cs typeface="Roboto"/>
                <a:sym typeface="Roboto"/>
              </a:rPr>
              <a:t>“My favorite is pink.”</a:t>
            </a:r>
            <a:endParaRPr i="1" sz="1400">
              <a:solidFill>
                <a:schemeClr val="dk1"/>
              </a:solidFill>
              <a:latin typeface="Roboto"/>
              <a:ea typeface="Roboto"/>
              <a:cs typeface="Roboto"/>
              <a:sym typeface="Roboto"/>
            </a:endParaRPr>
          </a:p>
          <a:p>
            <a:pPr indent="0" lvl="0" marL="0" rtl="0" algn="l">
              <a:lnSpc>
                <a:spcPct val="115000"/>
              </a:lnSpc>
              <a:spcBef>
                <a:spcPts val="0"/>
              </a:spcBef>
              <a:spcAft>
                <a:spcPts val="1600"/>
              </a:spcAft>
              <a:buSzPts val="1800"/>
              <a:buNone/>
            </a:pPr>
            <a:r>
              <a:t/>
            </a:r>
            <a:endParaRPr sz="1400">
              <a:latin typeface="Roboto"/>
              <a:ea typeface="Roboto"/>
              <a:cs typeface="Roboto"/>
              <a:sym typeface="Roboto"/>
            </a:endParaRPr>
          </a:p>
        </p:txBody>
      </p:sp>
      <p:pic>
        <p:nvPicPr>
          <p:cNvPr id="566" name="Google Shape;566;p52"/>
          <p:cNvPicPr preferRelativeResize="0"/>
          <p:nvPr/>
        </p:nvPicPr>
        <p:blipFill rotWithShape="1">
          <a:blip r:embed="rId3">
            <a:alphaModFix/>
          </a:blip>
          <a:srcRect b="13578" l="7522" r="8878" t="9314"/>
          <a:stretch/>
        </p:blipFill>
        <p:spPr>
          <a:xfrm>
            <a:off x="522805" y="1413970"/>
            <a:ext cx="1928550" cy="1778900"/>
          </a:xfrm>
          <a:prstGeom prst="rect">
            <a:avLst/>
          </a:prstGeom>
          <a:noFill/>
          <a:ln>
            <a:noFill/>
          </a:ln>
        </p:spPr>
      </p:pic>
      <p:sp>
        <p:nvSpPr>
          <p:cNvPr id="567" name="Google Shape;567;p52"/>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574" name="Shape 574"/>
        <p:cNvGrpSpPr/>
        <p:nvPr/>
      </p:nvGrpSpPr>
      <p:grpSpPr>
        <a:xfrm>
          <a:off x="0" y="0"/>
          <a:ext cx="0" cy="0"/>
          <a:chOff x="0" y="0"/>
          <a:chExt cx="0" cy="0"/>
        </a:xfrm>
      </p:grpSpPr>
      <p:pic>
        <p:nvPicPr>
          <p:cNvPr id="575" name="Google Shape;575;p53"/>
          <p:cNvPicPr preferRelativeResize="0"/>
          <p:nvPr/>
        </p:nvPicPr>
        <p:blipFill rotWithShape="1">
          <a:blip r:embed="rId3">
            <a:alphaModFix/>
          </a:blip>
          <a:srcRect b="0" l="0" r="0" t="0"/>
          <a:stretch/>
        </p:blipFill>
        <p:spPr>
          <a:xfrm>
            <a:off x="582913" y="300400"/>
            <a:ext cx="7978176" cy="4162100"/>
          </a:xfrm>
          <a:prstGeom prst="rect">
            <a:avLst/>
          </a:prstGeom>
          <a:noFill/>
          <a:ln>
            <a:noFill/>
          </a:ln>
        </p:spPr>
      </p:pic>
      <p:sp>
        <p:nvSpPr>
          <p:cNvPr id="576" name="Google Shape;576;p53"/>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3"/>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3"/>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3"/>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54"/>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4"/>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4"/>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4"/>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8" name="Google Shape;588;p54"/>
          <p:cNvPicPr preferRelativeResize="0"/>
          <p:nvPr/>
        </p:nvPicPr>
        <p:blipFill>
          <a:blip r:embed="rId3">
            <a:alphaModFix/>
          </a:blip>
          <a:stretch>
            <a:fillRect/>
          </a:stretch>
        </p:blipFill>
        <p:spPr>
          <a:xfrm>
            <a:off x="0" y="0"/>
            <a:ext cx="9144000" cy="514350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592" name="Shape 592"/>
        <p:cNvGrpSpPr/>
        <p:nvPr/>
      </p:nvGrpSpPr>
      <p:grpSpPr>
        <a:xfrm>
          <a:off x="0" y="0"/>
          <a:ext cx="0" cy="0"/>
          <a:chOff x="0" y="0"/>
          <a:chExt cx="0" cy="0"/>
        </a:xfrm>
      </p:grpSpPr>
      <p:sp>
        <p:nvSpPr>
          <p:cNvPr id="593" name="Google Shape;593;p55"/>
          <p:cNvSpPr/>
          <p:nvPr/>
        </p:nvSpPr>
        <p:spPr>
          <a:xfrm>
            <a:off x="-50" y="3999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5"/>
          <p:cNvSpPr/>
          <p:nvPr/>
        </p:nvSpPr>
        <p:spPr>
          <a:xfrm>
            <a:off x="889150" y="3999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5"/>
          <p:cNvSpPr/>
          <p:nvPr/>
        </p:nvSpPr>
        <p:spPr>
          <a:xfrm>
            <a:off x="7332850" y="3999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5"/>
          <p:cNvSpPr/>
          <p:nvPr/>
        </p:nvSpPr>
        <p:spPr>
          <a:xfrm>
            <a:off x="8222050" y="3999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5"/>
          <p:cNvSpPr/>
          <p:nvPr/>
        </p:nvSpPr>
        <p:spPr>
          <a:xfrm>
            <a:off x="-50" y="0"/>
            <a:ext cx="9144000" cy="39996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5"/>
          <p:cNvSpPr txBox="1"/>
          <p:nvPr>
            <p:ph idx="1" type="subTitle"/>
          </p:nvPr>
        </p:nvSpPr>
        <p:spPr>
          <a:xfrm>
            <a:off x="2259725" y="1476548"/>
            <a:ext cx="77724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tr">
                <a:solidFill>
                  <a:srgbClr val="FFFFFF"/>
                </a:solidFill>
                <a:latin typeface="Roboto"/>
                <a:ea typeface="Roboto"/>
                <a:cs typeface="Roboto"/>
                <a:sym typeface="Roboto"/>
              </a:rPr>
              <a:t>          </a:t>
            </a:r>
            <a:r>
              <a:rPr lang="tr">
                <a:latin typeface="Roboto"/>
                <a:ea typeface="Roboto"/>
                <a:cs typeface="Roboto"/>
                <a:sym typeface="Roboto"/>
              </a:rPr>
              <a:t>Community Program and Resources</a:t>
            </a:r>
            <a:endParaRPr sz="2400">
              <a:solidFill>
                <a:srgbClr val="FFFFFF"/>
              </a:solidFill>
              <a:latin typeface="Roboto"/>
              <a:ea typeface="Roboto"/>
              <a:cs typeface="Roboto"/>
              <a:sym typeface="Roboto"/>
            </a:endParaRPr>
          </a:p>
          <a:p>
            <a:pPr indent="0" lvl="0" marL="0" rtl="0" algn="l">
              <a:lnSpc>
                <a:spcPct val="115000"/>
              </a:lnSpc>
              <a:spcBef>
                <a:spcPts val="1600"/>
              </a:spcBef>
              <a:spcAft>
                <a:spcPts val="1600"/>
              </a:spcAft>
              <a:buSzPts val="1800"/>
              <a:buNone/>
            </a:pPr>
            <a:r>
              <a:t/>
            </a:r>
            <a:endParaRPr/>
          </a:p>
        </p:txBody>
      </p:sp>
      <p:pic>
        <p:nvPicPr>
          <p:cNvPr id="599" name="Google Shape;599;p55"/>
          <p:cNvPicPr preferRelativeResize="0"/>
          <p:nvPr/>
        </p:nvPicPr>
        <p:blipFill rotWithShape="1">
          <a:blip r:embed="rId3">
            <a:alphaModFix/>
          </a:blip>
          <a:srcRect b="13578" l="7523" r="8878" t="9314"/>
          <a:stretch/>
        </p:blipFill>
        <p:spPr>
          <a:xfrm>
            <a:off x="466543" y="1414845"/>
            <a:ext cx="1928550" cy="17789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603" name="Shape 603"/>
        <p:cNvGrpSpPr/>
        <p:nvPr/>
      </p:nvGrpSpPr>
      <p:grpSpPr>
        <a:xfrm>
          <a:off x="0" y="0"/>
          <a:ext cx="0" cy="0"/>
          <a:chOff x="0" y="0"/>
          <a:chExt cx="0" cy="0"/>
        </a:xfrm>
      </p:grpSpPr>
      <p:pic>
        <p:nvPicPr>
          <p:cNvPr id="604" name="Google Shape;604;p56"/>
          <p:cNvPicPr preferRelativeResize="0"/>
          <p:nvPr/>
        </p:nvPicPr>
        <p:blipFill rotWithShape="1">
          <a:blip r:embed="rId3">
            <a:alphaModFix/>
          </a:blip>
          <a:srcRect b="0" l="0" r="0" t="0"/>
          <a:stretch/>
        </p:blipFill>
        <p:spPr>
          <a:xfrm flipH="1">
            <a:off x="7946398" y="3408637"/>
            <a:ext cx="665029" cy="381579"/>
          </a:xfrm>
          <a:prstGeom prst="rect">
            <a:avLst/>
          </a:prstGeom>
          <a:noFill/>
          <a:ln>
            <a:noFill/>
          </a:ln>
        </p:spPr>
      </p:pic>
      <p:grpSp>
        <p:nvGrpSpPr>
          <p:cNvPr id="605" name="Google Shape;605;p56"/>
          <p:cNvGrpSpPr/>
          <p:nvPr/>
        </p:nvGrpSpPr>
        <p:grpSpPr>
          <a:xfrm>
            <a:off x="7970231" y="2444372"/>
            <a:ext cx="665025" cy="406946"/>
            <a:chOff x="7970225" y="2928097"/>
            <a:chExt cx="665025" cy="399280"/>
          </a:xfrm>
        </p:grpSpPr>
        <p:pic>
          <p:nvPicPr>
            <p:cNvPr id="606" name="Google Shape;606;p56"/>
            <p:cNvPicPr preferRelativeResize="0"/>
            <p:nvPr/>
          </p:nvPicPr>
          <p:blipFill rotWithShape="1">
            <a:blip r:embed="rId4">
              <a:alphaModFix/>
            </a:blip>
            <a:srcRect b="0" l="0" r="0" t="0"/>
            <a:stretch/>
          </p:blipFill>
          <p:spPr>
            <a:xfrm>
              <a:off x="7970225" y="2928098"/>
              <a:ext cx="665025" cy="399277"/>
            </a:xfrm>
            <a:prstGeom prst="rect">
              <a:avLst/>
            </a:prstGeom>
            <a:noFill/>
            <a:ln>
              <a:noFill/>
            </a:ln>
          </p:spPr>
        </p:pic>
        <p:pic>
          <p:nvPicPr>
            <p:cNvPr id="607" name="Google Shape;607;p56"/>
            <p:cNvPicPr preferRelativeResize="0"/>
            <p:nvPr/>
          </p:nvPicPr>
          <p:blipFill rotWithShape="1">
            <a:blip r:embed="rId4">
              <a:alphaModFix/>
            </a:blip>
            <a:srcRect b="0" l="0" r="0" t="0"/>
            <a:stretch/>
          </p:blipFill>
          <p:spPr>
            <a:xfrm>
              <a:off x="8017525" y="2928097"/>
              <a:ext cx="570400" cy="399280"/>
            </a:xfrm>
            <a:prstGeom prst="rect">
              <a:avLst/>
            </a:prstGeom>
            <a:noFill/>
            <a:ln>
              <a:noFill/>
            </a:ln>
          </p:spPr>
        </p:pic>
      </p:grpSp>
      <p:pic>
        <p:nvPicPr>
          <p:cNvPr id="608" name="Google Shape;608;p56"/>
          <p:cNvPicPr preferRelativeResize="0"/>
          <p:nvPr/>
        </p:nvPicPr>
        <p:blipFill rotWithShape="1">
          <a:blip r:embed="rId5">
            <a:alphaModFix/>
          </a:blip>
          <a:srcRect b="0" l="0" r="0" t="0"/>
          <a:stretch/>
        </p:blipFill>
        <p:spPr>
          <a:xfrm>
            <a:off x="2999291" y="1509542"/>
            <a:ext cx="723210" cy="367987"/>
          </a:xfrm>
          <a:prstGeom prst="rect">
            <a:avLst/>
          </a:prstGeom>
          <a:noFill/>
          <a:ln>
            <a:noFill/>
          </a:ln>
        </p:spPr>
      </p:pic>
      <p:sp>
        <p:nvSpPr>
          <p:cNvPr id="609" name="Google Shape;609;p56"/>
          <p:cNvSpPr txBox="1"/>
          <p:nvPr/>
        </p:nvSpPr>
        <p:spPr>
          <a:xfrm>
            <a:off x="6467354" y="191208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Japanese</a:t>
            </a:r>
            <a:endParaRPr b="0" i="0" sz="1100" u="none" cap="none" strike="noStrike">
              <a:solidFill>
                <a:srgbClr val="666666"/>
              </a:solidFill>
              <a:latin typeface="Roboto Light"/>
              <a:ea typeface="Roboto Light"/>
              <a:cs typeface="Roboto Light"/>
              <a:sym typeface="Roboto Light"/>
            </a:endParaRPr>
          </a:p>
        </p:txBody>
      </p:sp>
      <p:sp>
        <p:nvSpPr>
          <p:cNvPr id="610" name="Google Shape;610;p56"/>
          <p:cNvSpPr txBox="1"/>
          <p:nvPr/>
        </p:nvSpPr>
        <p:spPr>
          <a:xfrm>
            <a:off x="2790658" y="191208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German</a:t>
            </a:r>
            <a:endParaRPr b="0" i="0" sz="1100" u="none" cap="none" strike="noStrike">
              <a:solidFill>
                <a:srgbClr val="666666"/>
              </a:solidFill>
              <a:latin typeface="Roboto Light"/>
              <a:ea typeface="Roboto Light"/>
              <a:cs typeface="Roboto Light"/>
              <a:sym typeface="Roboto Light"/>
            </a:endParaRPr>
          </a:p>
        </p:txBody>
      </p:sp>
      <p:grpSp>
        <p:nvGrpSpPr>
          <p:cNvPr id="611" name="Google Shape;611;p56"/>
          <p:cNvGrpSpPr/>
          <p:nvPr/>
        </p:nvGrpSpPr>
        <p:grpSpPr>
          <a:xfrm>
            <a:off x="6676270" y="1509759"/>
            <a:ext cx="723081" cy="367985"/>
            <a:chOff x="5405950" y="3800475"/>
            <a:chExt cx="1193400" cy="596700"/>
          </a:xfrm>
        </p:grpSpPr>
        <p:sp>
          <p:nvSpPr>
            <p:cNvPr id="612" name="Google Shape;612;p56"/>
            <p:cNvSpPr/>
            <p:nvPr/>
          </p:nvSpPr>
          <p:spPr>
            <a:xfrm>
              <a:off x="5405950" y="3800475"/>
              <a:ext cx="1193400" cy="596700"/>
            </a:xfrm>
            <a:prstGeom prst="rect">
              <a:avLst/>
            </a:prstGeom>
            <a:solidFill>
              <a:srgbClr val="FFFFFF"/>
            </a:solidFill>
            <a:ln cap="flat" cmpd="sng" w="9525">
              <a:solidFill>
                <a:srgbClr val="BDBDB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3" name="Google Shape;613;p56"/>
            <p:cNvPicPr preferRelativeResize="0"/>
            <p:nvPr/>
          </p:nvPicPr>
          <p:blipFill rotWithShape="1">
            <a:blip r:embed="rId6">
              <a:alphaModFix/>
            </a:blip>
            <a:srcRect b="0" l="0" r="0" t="0"/>
            <a:stretch/>
          </p:blipFill>
          <p:spPr>
            <a:xfrm>
              <a:off x="5590013" y="3819777"/>
              <a:ext cx="825219" cy="548753"/>
            </a:xfrm>
            <a:prstGeom prst="rect">
              <a:avLst/>
            </a:prstGeom>
            <a:noFill/>
            <a:ln>
              <a:noFill/>
            </a:ln>
          </p:spPr>
        </p:pic>
      </p:grpSp>
      <p:sp>
        <p:nvSpPr>
          <p:cNvPr id="614" name="Google Shape;614;p56"/>
          <p:cNvSpPr txBox="1"/>
          <p:nvPr/>
        </p:nvSpPr>
        <p:spPr>
          <a:xfrm>
            <a:off x="1489718" y="3807988"/>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FR French</a:t>
            </a:r>
            <a:endParaRPr b="0" i="0" sz="1100" u="none" cap="none" strike="noStrike">
              <a:solidFill>
                <a:srgbClr val="666666"/>
              </a:solidFill>
              <a:latin typeface="Roboto Light"/>
              <a:ea typeface="Roboto Light"/>
              <a:cs typeface="Roboto Light"/>
              <a:sym typeface="Roboto Light"/>
            </a:endParaRPr>
          </a:p>
        </p:txBody>
      </p:sp>
      <p:sp>
        <p:nvSpPr>
          <p:cNvPr id="615" name="Google Shape;615;p56"/>
          <p:cNvSpPr txBox="1"/>
          <p:nvPr/>
        </p:nvSpPr>
        <p:spPr>
          <a:xfrm>
            <a:off x="1489510" y="191208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CA French</a:t>
            </a:r>
            <a:endParaRPr b="0" i="0" sz="1100" u="none" cap="none" strike="noStrike">
              <a:solidFill>
                <a:srgbClr val="666666"/>
              </a:solidFill>
              <a:latin typeface="Roboto Light"/>
              <a:ea typeface="Roboto Light"/>
              <a:cs typeface="Roboto Light"/>
              <a:sym typeface="Roboto Light"/>
            </a:endParaRPr>
          </a:p>
        </p:txBody>
      </p:sp>
      <p:pic>
        <p:nvPicPr>
          <p:cNvPr id="616" name="Google Shape;616;p56"/>
          <p:cNvPicPr preferRelativeResize="0"/>
          <p:nvPr/>
        </p:nvPicPr>
        <p:blipFill rotWithShape="1">
          <a:blip r:embed="rId7">
            <a:alphaModFix/>
          </a:blip>
          <a:srcRect b="0" l="0" r="0" t="0"/>
          <a:stretch/>
        </p:blipFill>
        <p:spPr>
          <a:xfrm>
            <a:off x="1698149" y="1509538"/>
            <a:ext cx="723240" cy="367995"/>
          </a:xfrm>
          <a:prstGeom prst="rect">
            <a:avLst/>
          </a:prstGeom>
          <a:noFill/>
          <a:ln>
            <a:noFill/>
          </a:ln>
        </p:spPr>
      </p:pic>
      <p:pic>
        <p:nvPicPr>
          <p:cNvPr id="617" name="Google Shape;617;p56"/>
          <p:cNvPicPr preferRelativeResize="0"/>
          <p:nvPr/>
        </p:nvPicPr>
        <p:blipFill rotWithShape="1">
          <a:blip r:embed="rId8">
            <a:alphaModFix/>
          </a:blip>
          <a:srcRect b="0" l="0" r="0" t="0"/>
          <a:stretch/>
        </p:blipFill>
        <p:spPr>
          <a:xfrm>
            <a:off x="1698353" y="3406713"/>
            <a:ext cx="723195" cy="367986"/>
          </a:xfrm>
          <a:prstGeom prst="rect">
            <a:avLst/>
          </a:prstGeom>
          <a:noFill/>
          <a:ln>
            <a:noFill/>
          </a:ln>
        </p:spPr>
      </p:pic>
      <p:grpSp>
        <p:nvGrpSpPr>
          <p:cNvPr id="618" name="Google Shape;618;p56"/>
          <p:cNvGrpSpPr/>
          <p:nvPr/>
        </p:nvGrpSpPr>
        <p:grpSpPr>
          <a:xfrm>
            <a:off x="6676273" y="2465275"/>
            <a:ext cx="723081" cy="367985"/>
            <a:chOff x="7982400" y="3495675"/>
            <a:chExt cx="1193400" cy="596700"/>
          </a:xfrm>
        </p:grpSpPr>
        <p:sp>
          <p:nvSpPr>
            <p:cNvPr id="619" name="Google Shape;619;p56"/>
            <p:cNvSpPr/>
            <p:nvPr/>
          </p:nvSpPr>
          <p:spPr>
            <a:xfrm>
              <a:off x="7982400" y="3495675"/>
              <a:ext cx="1193400" cy="596700"/>
            </a:xfrm>
            <a:prstGeom prst="rect">
              <a:avLst/>
            </a:prstGeom>
            <a:solidFill>
              <a:srgbClr val="FFFFFF"/>
            </a:solidFill>
            <a:ln cap="flat" cmpd="sng" w="9525">
              <a:solidFill>
                <a:srgbClr val="BDBDB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0" name="Google Shape;620;p56"/>
            <p:cNvPicPr preferRelativeResize="0"/>
            <p:nvPr/>
          </p:nvPicPr>
          <p:blipFill rotWithShape="1">
            <a:blip r:embed="rId9">
              <a:alphaModFix/>
            </a:blip>
            <a:srcRect b="0" l="0" r="0" t="4543"/>
            <a:stretch/>
          </p:blipFill>
          <p:spPr>
            <a:xfrm>
              <a:off x="8127721" y="3518182"/>
              <a:ext cx="896645" cy="569570"/>
            </a:xfrm>
            <a:prstGeom prst="rect">
              <a:avLst/>
            </a:prstGeom>
            <a:noFill/>
            <a:ln>
              <a:noFill/>
            </a:ln>
          </p:spPr>
        </p:pic>
      </p:grpSp>
      <p:sp>
        <p:nvSpPr>
          <p:cNvPr id="621" name="Google Shape;621;p56"/>
          <p:cNvSpPr txBox="1"/>
          <p:nvPr/>
        </p:nvSpPr>
        <p:spPr>
          <a:xfrm>
            <a:off x="6467354" y="286439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Korean</a:t>
            </a:r>
            <a:endParaRPr b="0" i="0" sz="1100" u="none" cap="none" strike="noStrike">
              <a:solidFill>
                <a:srgbClr val="666666"/>
              </a:solidFill>
              <a:latin typeface="Roboto Light"/>
              <a:ea typeface="Roboto Light"/>
              <a:cs typeface="Roboto Light"/>
              <a:sym typeface="Roboto Light"/>
            </a:endParaRPr>
          </a:p>
        </p:txBody>
      </p:sp>
      <p:sp>
        <p:nvSpPr>
          <p:cNvPr id="622" name="Google Shape;622;p56"/>
          <p:cNvSpPr txBox="1"/>
          <p:nvPr/>
        </p:nvSpPr>
        <p:spPr>
          <a:xfrm>
            <a:off x="200075" y="2866407"/>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UK English</a:t>
            </a:r>
            <a:endParaRPr b="0" i="0" sz="1100" u="none" cap="none" strike="noStrike">
              <a:solidFill>
                <a:srgbClr val="666666"/>
              </a:solidFill>
              <a:latin typeface="Roboto Light"/>
              <a:ea typeface="Roboto Light"/>
              <a:cs typeface="Roboto Light"/>
              <a:sym typeface="Roboto Light"/>
            </a:endParaRPr>
          </a:p>
        </p:txBody>
      </p:sp>
      <p:pic>
        <p:nvPicPr>
          <p:cNvPr id="623" name="Google Shape;623;p56"/>
          <p:cNvPicPr preferRelativeResize="0"/>
          <p:nvPr/>
        </p:nvPicPr>
        <p:blipFill rotWithShape="1">
          <a:blip r:embed="rId10">
            <a:alphaModFix/>
          </a:blip>
          <a:srcRect b="0" l="0" r="0" t="0"/>
          <a:stretch/>
        </p:blipFill>
        <p:spPr>
          <a:xfrm>
            <a:off x="408769" y="3406763"/>
            <a:ext cx="723207" cy="367990"/>
          </a:xfrm>
          <a:prstGeom prst="rect">
            <a:avLst/>
          </a:prstGeom>
          <a:noFill/>
          <a:ln>
            <a:noFill/>
          </a:ln>
        </p:spPr>
      </p:pic>
      <p:pic>
        <p:nvPicPr>
          <p:cNvPr id="624" name="Google Shape;624;p56"/>
          <p:cNvPicPr preferRelativeResize="0"/>
          <p:nvPr/>
        </p:nvPicPr>
        <p:blipFill rotWithShape="1">
          <a:blip r:embed="rId7">
            <a:alphaModFix/>
          </a:blip>
          <a:srcRect b="0" l="0" r="0" t="0"/>
          <a:stretch/>
        </p:blipFill>
        <p:spPr>
          <a:xfrm>
            <a:off x="1698161" y="2465070"/>
            <a:ext cx="723240" cy="367995"/>
          </a:xfrm>
          <a:prstGeom prst="rect">
            <a:avLst/>
          </a:prstGeom>
          <a:noFill/>
          <a:ln>
            <a:noFill/>
          </a:ln>
        </p:spPr>
      </p:pic>
      <p:sp>
        <p:nvSpPr>
          <p:cNvPr id="625" name="Google Shape;625;p56"/>
          <p:cNvSpPr txBox="1"/>
          <p:nvPr/>
        </p:nvSpPr>
        <p:spPr>
          <a:xfrm>
            <a:off x="200122" y="380932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AU English</a:t>
            </a:r>
            <a:endParaRPr b="0" i="0" sz="1100" u="none" cap="none" strike="noStrike">
              <a:solidFill>
                <a:srgbClr val="666666"/>
              </a:solidFill>
              <a:latin typeface="Roboto Light"/>
              <a:ea typeface="Roboto Light"/>
              <a:cs typeface="Roboto Light"/>
              <a:sym typeface="Roboto Light"/>
            </a:endParaRPr>
          </a:p>
        </p:txBody>
      </p:sp>
      <p:sp>
        <p:nvSpPr>
          <p:cNvPr id="626" name="Google Shape;626;p56"/>
          <p:cNvSpPr txBox="1"/>
          <p:nvPr/>
        </p:nvSpPr>
        <p:spPr>
          <a:xfrm>
            <a:off x="1489523" y="286439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CA English</a:t>
            </a:r>
            <a:endParaRPr b="0" i="0" sz="1100" u="none" cap="none" strike="noStrike">
              <a:solidFill>
                <a:srgbClr val="666666"/>
              </a:solidFill>
              <a:latin typeface="Roboto Light"/>
              <a:ea typeface="Roboto Light"/>
              <a:cs typeface="Roboto Light"/>
              <a:sym typeface="Roboto Light"/>
            </a:endParaRPr>
          </a:p>
        </p:txBody>
      </p:sp>
      <p:pic>
        <p:nvPicPr>
          <p:cNvPr id="627" name="Google Shape;627;p56"/>
          <p:cNvPicPr preferRelativeResize="0"/>
          <p:nvPr/>
        </p:nvPicPr>
        <p:blipFill rotWithShape="1">
          <a:blip r:embed="rId11">
            <a:alphaModFix/>
          </a:blip>
          <a:srcRect b="0" l="0" r="0" t="0"/>
          <a:stretch/>
        </p:blipFill>
        <p:spPr>
          <a:xfrm>
            <a:off x="408728" y="2463848"/>
            <a:ext cx="723120" cy="367940"/>
          </a:xfrm>
          <a:prstGeom prst="rect">
            <a:avLst/>
          </a:prstGeom>
          <a:noFill/>
          <a:ln>
            <a:noFill/>
          </a:ln>
        </p:spPr>
      </p:pic>
      <p:sp>
        <p:nvSpPr>
          <p:cNvPr id="628" name="Google Shape;628;p56"/>
          <p:cNvSpPr txBox="1"/>
          <p:nvPr/>
        </p:nvSpPr>
        <p:spPr>
          <a:xfrm>
            <a:off x="200113" y="1912094"/>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US English</a:t>
            </a:r>
            <a:endParaRPr b="0" i="0" sz="1100" u="none" cap="none" strike="noStrike">
              <a:solidFill>
                <a:srgbClr val="666666"/>
              </a:solidFill>
              <a:latin typeface="Roboto Light"/>
              <a:ea typeface="Roboto Light"/>
              <a:cs typeface="Roboto Light"/>
              <a:sym typeface="Roboto Light"/>
            </a:endParaRPr>
          </a:p>
        </p:txBody>
      </p:sp>
      <p:pic>
        <p:nvPicPr>
          <p:cNvPr id="629" name="Google Shape;629;p56"/>
          <p:cNvPicPr preferRelativeResize="0"/>
          <p:nvPr/>
        </p:nvPicPr>
        <p:blipFill rotWithShape="1">
          <a:blip r:embed="rId12">
            <a:alphaModFix/>
          </a:blip>
          <a:srcRect b="0" l="0" r="0" t="0"/>
          <a:stretch/>
        </p:blipFill>
        <p:spPr>
          <a:xfrm>
            <a:off x="408705" y="1499850"/>
            <a:ext cx="723238" cy="387364"/>
          </a:xfrm>
          <a:prstGeom prst="rect">
            <a:avLst/>
          </a:prstGeom>
          <a:noFill/>
          <a:ln>
            <a:noFill/>
          </a:ln>
        </p:spPr>
      </p:pic>
      <p:pic>
        <p:nvPicPr>
          <p:cNvPr id="630" name="Google Shape;630;p56"/>
          <p:cNvPicPr preferRelativeResize="0"/>
          <p:nvPr/>
        </p:nvPicPr>
        <p:blipFill rotWithShape="1">
          <a:blip r:embed="rId13">
            <a:alphaModFix/>
          </a:blip>
          <a:srcRect b="7948" l="0" r="6244" t="16413"/>
          <a:stretch/>
        </p:blipFill>
        <p:spPr>
          <a:xfrm>
            <a:off x="2999595" y="3410638"/>
            <a:ext cx="723045" cy="396385"/>
          </a:xfrm>
          <a:prstGeom prst="rect">
            <a:avLst/>
          </a:prstGeom>
          <a:noFill/>
          <a:ln>
            <a:noFill/>
          </a:ln>
        </p:spPr>
      </p:pic>
      <p:pic>
        <p:nvPicPr>
          <p:cNvPr id="631" name="Google Shape;631;p56"/>
          <p:cNvPicPr preferRelativeResize="0"/>
          <p:nvPr/>
        </p:nvPicPr>
        <p:blipFill rotWithShape="1">
          <a:blip r:embed="rId14">
            <a:alphaModFix/>
          </a:blip>
          <a:srcRect b="0" l="0" r="0" t="0"/>
          <a:stretch/>
        </p:blipFill>
        <p:spPr>
          <a:xfrm>
            <a:off x="7970217" y="1499851"/>
            <a:ext cx="665015" cy="387371"/>
          </a:xfrm>
          <a:prstGeom prst="rect">
            <a:avLst/>
          </a:prstGeom>
          <a:noFill/>
          <a:ln>
            <a:noFill/>
          </a:ln>
        </p:spPr>
      </p:pic>
      <p:pic>
        <p:nvPicPr>
          <p:cNvPr id="632" name="Google Shape;632;p56"/>
          <p:cNvPicPr preferRelativeResize="0"/>
          <p:nvPr/>
        </p:nvPicPr>
        <p:blipFill rotWithShape="1">
          <a:blip r:embed="rId3">
            <a:alphaModFix/>
          </a:blip>
          <a:srcRect b="0" l="0" r="0" t="0"/>
          <a:stretch/>
        </p:blipFill>
        <p:spPr>
          <a:xfrm flipH="1">
            <a:off x="8014141" y="3406701"/>
            <a:ext cx="529541" cy="381579"/>
          </a:xfrm>
          <a:prstGeom prst="rect">
            <a:avLst/>
          </a:prstGeom>
          <a:noFill/>
          <a:ln>
            <a:noFill/>
          </a:ln>
        </p:spPr>
      </p:pic>
      <p:sp>
        <p:nvSpPr>
          <p:cNvPr id="633" name="Google Shape;633;p56"/>
          <p:cNvSpPr txBox="1"/>
          <p:nvPr/>
        </p:nvSpPr>
        <p:spPr>
          <a:xfrm>
            <a:off x="2790988" y="3807988"/>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Italian</a:t>
            </a:r>
            <a:endParaRPr b="0" i="0" sz="1100" u="none" cap="none" strike="noStrike">
              <a:solidFill>
                <a:srgbClr val="666666"/>
              </a:solidFill>
              <a:latin typeface="Roboto Light"/>
              <a:ea typeface="Roboto Light"/>
              <a:cs typeface="Roboto Light"/>
              <a:sym typeface="Roboto Light"/>
            </a:endParaRPr>
          </a:p>
        </p:txBody>
      </p:sp>
      <p:sp>
        <p:nvSpPr>
          <p:cNvPr id="634" name="Google Shape;634;p56"/>
          <p:cNvSpPr txBox="1"/>
          <p:nvPr/>
        </p:nvSpPr>
        <p:spPr>
          <a:xfrm>
            <a:off x="2790758" y="286439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Spanish</a:t>
            </a:r>
            <a:endParaRPr b="0" i="0" sz="1100" u="none" cap="none" strike="noStrike">
              <a:solidFill>
                <a:srgbClr val="666666"/>
              </a:solidFill>
              <a:latin typeface="Roboto Light"/>
              <a:ea typeface="Roboto Light"/>
              <a:cs typeface="Roboto Light"/>
              <a:sym typeface="Roboto Light"/>
            </a:endParaRPr>
          </a:p>
        </p:txBody>
      </p:sp>
      <p:sp>
        <p:nvSpPr>
          <p:cNvPr id="635" name="Google Shape;635;p56"/>
          <p:cNvSpPr txBox="1"/>
          <p:nvPr/>
        </p:nvSpPr>
        <p:spPr>
          <a:xfrm>
            <a:off x="7590375" y="2864390"/>
            <a:ext cx="14247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BR Portuguese</a:t>
            </a:r>
            <a:endParaRPr b="0" i="0" sz="1100" u="none" cap="none" strike="noStrike">
              <a:solidFill>
                <a:srgbClr val="666666"/>
              </a:solidFill>
              <a:latin typeface="Roboto Light"/>
              <a:ea typeface="Roboto Light"/>
              <a:cs typeface="Roboto Light"/>
              <a:sym typeface="Roboto Light"/>
            </a:endParaRPr>
          </a:p>
        </p:txBody>
      </p:sp>
      <p:sp>
        <p:nvSpPr>
          <p:cNvPr id="636" name="Google Shape;636;p56"/>
          <p:cNvSpPr txBox="1"/>
          <p:nvPr/>
        </p:nvSpPr>
        <p:spPr>
          <a:xfrm>
            <a:off x="7659075" y="1912080"/>
            <a:ext cx="12873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LATAM Spanish</a:t>
            </a:r>
            <a:endParaRPr b="0" i="0" sz="1100" u="none" cap="none" strike="noStrike">
              <a:solidFill>
                <a:srgbClr val="666666"/>
              </a:solidFill>
              <a:latin typeface="Roboto Light"/>
              <a:ea typeface="Roboto Light"/>
              <a:cs typeface="Roboto Light"/>
              <a:sym typeface="Roboto Light"/>
            </a:endParaRPr>
          </a:p>
        </p:txBody>
      </p:sp>
      <p:sp>
        <p:nvSpPr>
          <p:cNvPr id="637" name="Google Shape;637;p56"/>
          <p:cNvSpPr txBox="1"/>
          <p:nvPr/>
        </p:nvSpPr>
        <p:spPr>
          <a:xfrm>
            <a:off x="7442326" y="3807988"/>
            <a:ext cx="17208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Hindi &amp; IN English</a:t>
            </a:r>
            <a:endParaRPr b="0" i="0" sz="1100" u="none" cap="none" strike="noStrike">
              <a:solidFill>
                <a:srgbClr val="666666"/>
              </a:solidFill>
              <a:latin typeface="Roboto Light"/>
              <a:ea typeface="Roboto Light"/>
              <a:cs typeface="Roboto Light"/>
              <a:sym typeface="Roboto Light"/>
            </a:endParaRPr>
          </a:p>
        </p:txBody>
      </p:sp>
      <p:pic>
        <p:nvPicPr>
          <p:cNvPr id="638" name="Google Shape;638;p56"/>
          <p:cNvPicPr preferRelativeResize="0"/>
          <p:nvPr/>
        </p:nvPicPr>
        <p:blipFill rotWithShape="1">
          <a:blip r:embed="rId15">
            <a:alphaModFix/>
          </a:blip>
          <a:srcRect b="0" l="0" r="0" t="0"/>
          <a:stretch/>
        </p:blipFill>
        <p:spPr>
          <a:xfrm>
            <a:off x="6676254" y="3406757"/>
            <a:ext cx="723098" cy="367951"/>
          </a:xfrm>
          <a:prstGeom prst="rect">
            <a:avLst/>
          </a:prstGeom>
          <a:noFill/>
          <a:ln cap="flat" cmpd="sng" w="9525">
            <a:solidFill>
              <a:srgbClr val="BDBDBD"/>
            </a:solidFill>
            <a:prstDash val="solid"/>
            <a:round/>
            <a:headEnd len="sm" w="sm" type="none"/>
            <a:tailEnd len="sm" w="sm" type="none"/>
          </a:ln>
        </p:spPr>
      </p:pic>
      <p:pic>
        <p:nvPicPr>
          <p:cNvPr id="639" name="Google Shape;639;p56"/>
          <p:cNvPicPr preferRelativeResize="0"/>
          <p:nvPr/>
        </p:nvPicPr>
        <p:blipFill rotWithShape="1">
          <a:blip r:embed="rId16">
            <a:alphaModFix/>
          </a:blip>
          <a:srcRect b="0" l="0" r="0" t="0"/>
          <a:stretch/>
        </p:blipFill>
        <p:spPr>
          <a:xfrm>
            <a:off x="4298945" y="3410630"/>
            <a:ext cx="496901" cy="367951"/>
          </a:xfrm>
          <a:prstGeom prst="rect">
            <a:avLst/>
          </a:prstGeom>
          <a:noFill/>
          <a:ln>
            <a:noFill/>
          </a:ln>
        </p:spPr>
      </p:pic>
      <p:pic>
        <p:nvPicPr>
          <p:cNvPr id="640" name="Google Shape;640;p56"/>
          <p:cNvPicPr preferRelativeResize="0"/>
          <p:nvPr/>
        </p:nvPicPr>
        <p:blipFill rotWithShape="1">
          <a:blip r:embed="rId17">
            <a:alphaModFix/>
          </a:blip>
          <a:srcRect b="0" l="0" r="0" t="0"/>
          <a:stretch/>
        </p:blipFill>
        <p:spPr>
          <a:xfrm>
            <a:off x="4298946" y="2457310"/>
            <a:ext cx="496899" cy="383516"/>
          </a:xfrm>
          <a:prstGeom prst="rect">
            <a:avLst/>
          </a:prstGeom>
          <a:noFill/>
          <a:ln>
            <a:noFill/>
          </a:ln>
        </p:spPr>
      </p:pic>
      <p:pic>
        <p:nvPicPr>
          <p:cNvPr id="641" name="Google Shape;641;p56"/>
          <p:cNvPicPr preferRelativeResize="0"/>
          <p:nvPr/>
        </p:nvPicPr>
        <p:blipFill rotWithShape="1">
          <a:blip r:embed="rId18">
            <a:alphaModFix/>
          </a:blip>
          <a:srcRect b="0" l="0" r="0" t="0"/>
          <a:stretch/>
        </p:blipFill>
        <p:spPr>
          <a:xfrm>
            <a:off x="4298942" y="1502628"/>
            <a:ext cx="496898" cy="381812"/>
          </a:xfrm>
          <a:prstGeom prst="rect">
            <a:avLst/>
          </a:prstGeom>
          <a:noFill/>
          <a:ln>
            <a:noFill/>
          </a:ln>
        </p:spPr>
      </p:pic>
      <p:sp>
        <p:nvSpPr>
          <p:cNvPr id="642" name="Google Shape;642;p56"/>
          <p:cNvSpPr txBox="1"/>
          <p:nvPr/>
        </p:nvSpPr>
        <p:spPr>
          <a:xfrm>
            <a:off x="3976947" y="191208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Swedish</a:t>
            </a:r>
            <a:endParaRPr b="0" i="0" sz="1100" u="none" cap="none" strike="noStrike">
              <a:solidFill>
                <a:srgbClr val="666666"/>
              </a:solidFill>
              <a:latin typeface="Roboto Light"/>
              <a:ea typeface="Roboto Light"/>
              <a:cs typeface="Roboto Light"/>
              <a:sym typeface="Roboto Light"/>
            </a:endParaRPr>
          </a:p>
        </p:txBody>
      </p:sp>
      <p:sp>
        <p:nvSpPr>
          <p:cNvPr id="643" name="Google Shape;643;p56"/>
          <p:cNvSpPr txBox="1"/>
          <p:nvPr/>
        </p:nvSpPr>
        <p:spPr>
          <a:xfrm>
            <a:off x="3976947" y="286439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Danish</a:t>
            </a:r>
            <a:endParaRPr b="0" i="0" sz="1100" u="none" cap="none" strike="noStrike">
              <a:solidFill>
                <a:srgbClr val="666666"/>
              </a:solidFill>
              <a:latin typeface="Roboto Light"/>
              <a:ea typeface="Roboto Light"/>
              <a:cs typeface="Roboto Light"/>
              <a:sym typeface="Roboto Light"/>
            </a:endParaRPr>
          </a:p>
        </p:txBody>
      </p:sp>
      <p:sp>
        <p:nvSpPr>
          <p:cNvPr id="644" name="Google Shape;644;p56"/>
          <p:cNvSpPr txBox="1"/>
          <p:nvPr/>
        </p:nvSpPr>
        <p:spPr>
          <a:xfrm>
            <a:off x="3976947" y="3807988"/>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Norwegian</a:t>
            </a:r>
            <a:endParaRPr b="0" i="0" sz="1100" u="none" cap="none" strike="noStrike">
              <a:solidFill>
                <a:srgbClr val="666666"/>
              </a:solidFill>
              <a:latin typeface="Roboto Light"/>
              <a:ea typeface="Roboto Light"/>
              <a:cs typeface="Roboto Light"/>
              <a:sym typeface="Roboto Light"/>
            </a:endParaRPr>
          </a:p>
        </p:txBody>
      </p:sp>
      <p:sp>
        <p:nvSpPr>
          <p:cNvPr id="645" name="Google Shape;645;p56"/>
          <p:cNvSpPr txBox="1"/>
          <p:nvPr/>
        </p:nvSpPr>
        <p:spPr>
          <a:xfrm>
            <a:off x="6467354" y="3807988"/>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Indonesian</a:t>
            </a:r>
            <a:endParaRPr b="0" i="0" sz="1100" u="none" cap="none" strike="noStrike">
              <a:solidFill>
                <a:srgbClr val="666666"/>
              </a:solidFill>
              <a:latin typeface="Roboto Light"/>
              <a:ea typeface="Roboto Light"/>
              <a:cs typeface="Roboto Light"/>
              <a:sym typeface="Roboto Light"/>
            </a:endParaRPr>
          </a:p>
        </p:txBody>
      </p:sp>
      <p:sp>
        <p:nvSpPr>
          <p:cNvPr id="646" name="Google Shape;646;p56"/>
          <p:cNvSpPr txBox="1"/>
          <p:nvPr/>
        </p:nvSpPr>
        <p:spPr>
          <a:xfrm>
            <a:off x="5165657" y="286439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Russian</a:t>
            </a:r>
            <a:endParaRPr b="0" i="0" sz="1100" u="none" cap="none" strike="noStrike">
              <a:solidFill>
                <a:srgbClr val="666666"/>
              </a:solidFill>
              <a:latin typeface="Roboto Light"/>
              <a:ea typeface="Roboto Light"/>
              <a:cs typeface="Roboto Light"/>
              <a:sym typeface="Roboto Light"/>
            </a:endParaRPr>
          </a:p>
        </p:txBody>
      </p:sp>
      <p:pic>
        <p:nvPicPr>
          <p:cNvPr id="647" name="Google Shape;647;p56"/>
          <p:cNvPicPr preferRelativeResize="0"/>
          <p:nvPr/>
        </p:nvPicPr>
        <p:blipFill rotWithShape="1">
          <a:blip r:embed="rId19">
            <a:alphaModFix/>
          </a:blip>
          <a:srcRect b="0" l="0" r="0" t="0"/>
          <a:stretch/>
        </p:blipFill>
        <p:spPr>
          <a:xfrm>
            <a:off x="5374586" y="2455260"/>
            <a:ext cx="723038" cy="387601"/>
          </a:xfrm>
          <a:prstGeom prst="rect">
            <a:avLst/>
          </a:prstGeom>
          <a:noFill/>
          <a:ln cap="flat" cmpd="sng" w="9525">
            <a:solidFill>
              <a:srgbClr val="BDBDBD"/>
            </a:solidFill>
            <a:prstDash val="solid"/>
            <a:round/>
            <a:headEnd len="sm" w="sm" type="none"/>
            <a:tailEnd len="sm" w="sm" type="none"/>
          </a:ln>
        </p:spPr>
      </p:pic>
      <p:pic>
        <p:nvPicPr>
          <p:cNvPr id="648" name="Google Shape;648;p56"/>
          <p:cNvPicPr preferRelativeResize="0"/>
          <p:nvPr/>
        </p:nvPicPr>
        <p:blipFill rotWithShape="1">
          <a:blip r:embed="rId20">
            <a:alphaModFix/>
          </a:blip>
          <a:srcRect b="0" l="0" r="0" t="0"/>
          <a:stretch/>
        </p:blipFill>
        <p:spPr>
          <a:xfrm>
            <a:off x="5374581" y="1509567"/>
            <a:ext cx="723049" cy="367924"/>
          </a:xfrm>
          <a:prstGeom prst="rect">
            <a:avLst/>
          </a:prstGeom>
          <a:noFill/>
          <a:ln>
            <a:noFill/>
          </a:ln>
        </p:spPr>
      </p:pic>
      <p:pic>
        <p:nvPicPr>
          <p:cNvPr id="649" name="Google Shape;649;p56"/>
          <p:cNvPicPr preferRelativeResize="0"/>
          <p:nvPr/>
        </p:nvPicPr>
        <p:blipFill rotWithShape="1">
          <a:blip r:embed="rId21">
            <a:alphaModFix/>
          </a:blip>
          <a:srcRect b="0" l="0" r="0" t="0"/>
          <a:stretch/>
        </p:blipFill>
        <p:spPr>
          <a:xfrm>
            <a:off x="5374582" y="3410623"/>
            <a:ext cx="723050" cy="387775"/>
          </a:xfrm>
          <a:prstGeom prst="rect">
            <a:avLst/>
          </a:prstGeom>
          <a:noFill/>
          <a:ln>
            <a:noFill/>
          </a:ln>
        </p:spPr>
      </p:pic>
      <p:sp>
        <p:nvSpPr>
          <p:cNvPr id="650" name="Google Shape;650;p56"/>
          <p:cNvSpPr txBox="1"/>
          <p:nvPr/>
        </p:nvSpPr>
        <p:spPr>
          <a:xfrm>
            <a:off x="5165657" y="3807988"/>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Thai</a:t>
            </a:r>
            <a:endParaRPr b="0" i="0" sz="1100" u="none" cap="none" strike="noStrike">
              <a:solidFill>
                <a:srgbClr val="666666"/>
              </a:solidFill>
              <a:latin typeface="Roboto Light"/>
              <a:ea typeface="Roboto Light"/>
              <a:cs typeface="Roboto Light"/>
              <a:sym typeface="Roboto Light"/>
            </a:endParaRPr>
          </a:p>
        </p:txBody>
      </p:sp>
      <p:sp>
        <p:nvSpPr>
          <p:cNvPr id="651" name="Google Shape;651;p56"/>
          <p:cNvSpPr txBox="1"/>
          <p:nvPr/>
        </p:nvSpPr>
        <p:spPr>
          <a:xfrm>
            <a:off x="5165657" y="1912080"/>
            <a:ext cx="1140900" cy="231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tr" sz="1100" u="none" cap="none" strike="noStrike">
                <a:solidFill>
                  <a:srgbClr val="666666"/>
                </a:solidFill>
                <a:latin typeface="Roboto Light"/>
                <a:ea typeface="Roboto Light"/>
                <a:cs typeface="Roboto Light"/>
                <a:sym typeface="Roboto Light"/>
              </a:rPr>
              <a:t>Dutch</a:t>
            </a:r>
            <a:endParaRPr b="0" i="0" sz="1100" u="none" cap="none" strike="noStrike">
              <a:solidFill>
                <a:srgbClr val="666666"/>
              </a:solidFill>
              <a:latin typeface="Roboto Light"/>
              <a:ea typeface="Roboto Light"/>
              <a:cs typeface="Roboto Light"/>
              <a:sym typeface="Roboto Light"/>
            </a:endParaRPr>
          </a:p>
        </p:txBody>
      </p:sp>
      <p:grpSp>
        <p:nvGrpSpPr>
          <p:cNvPr id="652" name="Google Shape;652;p56"/>
          <p:cNvGrpSpPr/>
          <p:nvPr/>
        </p:nvGrpSpPr>
        <p:grpSpPr>
          <a:xfrm>
            <a:off x="3004215" y="2454885"/>
            <a:ext cx="723050" cy="388037"/>
            <a:chOff x="966713" y="2976550"/>
            <a:chExt cx="723050" cy="380727"/>
          </a:xfrm>
        </p:grpSpPr>
        <p:pic>
          <p:nvPicPr>
            <p:cNvPr id="653" name="Google Shape;653;p56"/>
            <p:cNvPicPr preferRelativeResize="0"/>
            <p:nvPr/>
          </p:nvPicPr>
          <p:blipFill rotWithShape="1">
            <a:blip r:embed="rId22">
              <a:alphaModFix/>
            </a:blip>
            <a:srcRect b="0" l="0" r="0" t="0"/>
            <a:stretch/>
          </p:blipFill>
          <p:spPr>
            <a:xfrm>
              <a:off x="966713" y="2976550"/>
              <a:ext cx="723050" cy="380050"/>
            </a:xfrm>
            <a:prstGeom prst="rect">
              <a:avLst/>
            </a:prstGeom>
            <a:noFill/>
            <a:ln>
              <a:noFill/>
            </a:ln>
          </p:spPr>
        </p:pic>
        <p:pic>
          <p:nvPicPr>
            <p:cNvPr id="654" name="Google Shape;654;p56"/>
            <p:cNvPicPr preferRelativeResize="0"/>
            <p:nvPr/>
          </p:nvPicPr>
          <p:blipFill rotWithShape="1">
            <a:blip r:embed="rId23">
              <a:alphaModFix/>
            </a:blip>
            <a:srcRect b="0" l="0" r="0" t="0"/>
            <a:stretch/>
          </p:blipFill>
          <p:spPr>
            <a:xfrm>
              <a:off x="977250" y="2976550"/>
              <a:ext cx="570400" cy="380727"/>
            </a:xfrm>
            <a:prstGeom prst="rect">
              <a:avLst/>
            </a:prstGeom>
            <a:noFill/>
            <a:ln>
              <a:noFill/>
            </a:ln>
          </p:spPr>
        </p:pic>
      </p:grpSp>
      <p:sp>
        <p:nvSpPr>
          <p:cNvPr id="655" name="Google Shape;655;p56"/>
          <p:cNvSpPr txBox="1"/>
          <p:nvPr/>
        </p:nvSpPr>
        <p:spPr>
          <a:xfrm>
            <a:off x="553375" y="502000"/>
            <a:ext cx="2571600" cy="545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tr" sz="1800" u="none" cap="none" strike="noStrike">
                <a:solidFill>
                  <a:srgbClr val="000000"/>
                </a:solidFill>
                <a:latin typeface="Roboto"/>
                <a:ea typeface="Roboto"/>
                <a:cs typeface="Roboto"/>
                <a:sym typeface="Roboto"/>
              </a:rPr>
              <a:t>Languages..</a:t>
            </a:r>
            <a:endParaRPr b="0" i="0" sz="1800" u="none" cap="none" strike="noStrike">
              <a:solidFill>
                <a:srgbClr val="000000"/>
              </a:solidFill>
              <a:latin typeface="Roboto"/>
              <a:ea typeface="Roboto"/>
              <a:cs typeface="Roboto"/>
              <a:sym typeface="Roboto"/>
            </a:endParaRPr>
          </a:p>
        </p:txBody>
      </p:sp>
      <p:sp>
        <p:nvSpPr>
          <p:cNvPr id="656" name="Google Shape;656;p56"/>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663" name="Shape 663"/>
        <p:cNvGrpSpPr/>
        <p:nvPr/>
      </p:nvGrpSpPr>
      <p:grpSpPr>
        <a:xfrm>
          <a:off x="0" y="0"/>
          <a:ext cx="0" cy="0"/>
          <a:chOff x="0" y="0"/>
          <a:chExt cx="0" cy="0"/>
        </a:xfrm>
      </p:grpSpPr>
      <p:sp>
        <p:nvSpPr>
          <p:cNvPr id="664" name="Google Shape;664;p57"/>
          <p:cNvSpPr txBox="1"/>
          <p:nvPr/>
        </p:nvSpPr>
        <p:spPr>
          <a:xfrm>
            <a:off x="283600" y="307391"/>
            <a:ext cx="8577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0" lang="tr" sz="3000" u="none" cap="none" strike="noStrike">
                <a:solidFill>
                  <a:srgbClr val="666666"/>
                </a:solidFill>
                <a:latin typeface="Roboto Light"/>
                <a:ea typeface="Roboto Light"/>
                <a:cs typeface="Roboto Light"/>
                <a:sym typeface="Roboto Light"/>
              </a:rPr>
              <a:t>Templates</a:t>
            </a:r>
            <a:endParaRPr b="0" i="0" sz="3000" u="none" cap="none" strike="noStrike">
              <a:solidFill>
                <a:srgbClr val="666666"/>
              </a:solidFill>
              <a:latin typeface="Roboto Light"/>
              <a:ea typeface="Roboto Light"/>
              <a:cs typeface="Roboto Light"/>
              <a:sym typeface="Roboto Light"/>
            </a:endParaRPr>
          </a:p>
          <a:p>
            <a:pPr indent="0" lvl="0" marL="0" marR="0" rtl="0" algn="l">
              <a:lnSpc>
                <a:spcPct val="115000"/>
              </a:lnSpc>
              <a:spcBef>
                <a:spcPts val="1000"/>
              </a:spcBef>
              <a:spcAft>
                <a:spcPts val="1000"/>
              </a:spcAft>
              <a:buClr>
                <a:srgbClr val="000000"/>
              </a:buClr>
              <a:buSzPts val="1600"/>
              <a:buFont typeface="Arial"/>
              <a:buNone/>
            </a:pPr>
            <a:r>
              <a:rPr b="0" i="0" lang="tr" sz="1600" u="none" cap="none" strike="noStrike">
                <a:solidFill>
                  <a:srgbClr val="4285F4"/>
                </a:solidFill>
                <a:latin typeface="Roboto Light"/>
                <a:ea typeface="Roboto Light"/>
                <a:cs typeface="Roboto Light"/>
                <a:sym typeface="Roboto Light"/>
              </a:rPr>
              <a:t>developers.google.com/actions/templates</a:t>
            </a:r>
            <a:endParaRPr b="0" i="0" sz="3000" u="none" cap="none" strike="noStrike">
              <a:solidFill>
                <a:srgbClr val="666666"/>
              </a:solidFill>
              <a:latin typeface="Roboto Light"/>
              <a:ea typeface="Roboto Light"/>
              <a:cs typeface="Roboto Light"/>
              <a:sym typeface="Roboto Light"/>
            </a:endParaRPr>
          </a:p>
        </p:txBody>
      </p:sp>
      <p:pic>
        <p:nvPicPr>
          <p:cNvPr id="665" name="Google Shape;665;p57"/>
          <p:cNvPicPr preferRelativeResize="0"/>
          <p:nvPr/>
        </p:nvPicPr>
        <p:blipFill rotWithShape="1">
          <a:blip r:embed="rId3">
            <a:alphaModFix/>
          </a:blip>
          <a:srcRect b="1928" l="34641" r="34732" t="3951"/>
          <a:stretch/>
        </p:blipFill>
        <p:spPr>
          <a:xfrm>
            <a:off x="859022" y="1752178"/>
            <a:ext cx="2158839" cy="2401173"/>
          </a:xfrm>
          <a:prstGeom prst="rect">
            <a:avLst/>
          </a:prstGeom>
          <a:noFill/>
          <a:ln cap="flat" cmpd="sng" w="19050">
            <a:solidFill>
              <a:srgbClr val="EFEFEF"/>
            </a:solidFill>
            <a:prstDash val="solid"/>
            <a:round/>
            <a:headEnd len="sm" w="sm" type="none"/>
            <a:tailEnd len="sm" w="sm" type="none"/>
          </a:ln>
        </p:spPr>
      </p:pic>
      <p:pic>
        <p:nvPicPr>
          <p:cNvPr id="666" name="Google Shape;666;p57"/>
          <p:cNvPicPr preferRelativeResize="0"/>
          <p:nvPr/>
        </p:nvPicPr>
        <p:blipFill rotWithShape="1">
          <a:blip r:embed="rId3">
            <a:alphaModFix/>
          </a:blip>
          <a:srcRect b="1928" l="68023" r="1349" t="3951"/>
          <a:stretch/>
        </p:blipFill>
        <p:spPr>
          <a:xfrm>
            <a:off x="3492682" y="1752166"/>
            <a:ext cx="2158839" cy="2401173"/>
          </a:xfrm>
          <a:prstGeom prst="rect">
            <a:avLst/>
          </a:prstGeom>
          <a:noFill/>
          <a:ln cap="flat" cmpd="sng" w="19050">
            <a:solidFill>
              <a:srgbClr val="EFEFEF"/>
            </a:solidFill>
            <a:prstDash val="solid"/>
            <a:round/>
            <a:headEnd len="sm" w="sm" type="none"/>
            <a:tailEnd len="sm" w="sm" type="none"/>
          </a:ln>
        </p:spPr>
      </p:pic>
      <p:pic>
        <p:nvPicPr>
          <p:cNvPr id="667" name="Google Shape;667;p57"/>
          <p:cNvPicPr preferRelativeResize="0"/>
          <p:nvPr/>
        </p:nvPicPr>
        <p:blipFill rotWithShape="1">
          <a:blip r:embed="rId3">
            <a:alphaModFix/>
          </a:blip>
          <a:srcRect b="1928" l="1249" r="68124" t="3951"/>
          <a:stretch/>
        </p:blipFill>
        <p:spPr>
          <a:xfrm>
            <a:off x="6126341" y="1752175"/>
            <a:ext cx="2158839" cy="2401173"/>
          </a:xfrm>
          <a:prstGeom prst="rect">
            <a:avLst/>
          </a:prstGeom>
          <a:noFill/>
          <a:ln cap="flat" cmpd="sng" w="19050">
            <a:solidFill>
              <a:srgbClr val="EFEFEF"/>
            </a:solidFill>
            <a:prstDash val="solid"/>
            <a:round/>
            <a:headEnd len="sm" w="sm" type="none"/>
            <a:tailEnd len="sm" w="sm" type="none"/>
          </a:ln>
        </p:spPr>
      </p:pic>
      <p:sp>
        <p:nvSpPr>
          <p:cNvPr id="668" name="Google Shape;668;p57"/>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7"/>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7"/>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7"/>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675" name="Shape 675"/>
        <p:cNvGrpSpPr/>
        <p:nvPr/>
      </p:nvGrpSpPr>
      <p:grpSpPr>
        <a:xfrm>
          <a:off x="0" y="0"/>
          <a:ext cx="0" cy="0"/>
          <a:chOff x="0" y="0"/>
          <a:chExt cx="0" cy="0"/>
        </a:xfrm>
      </p:grpSpPr>
      <p:sp>
        <p:nvSpPr>
          <p:cNvPr id="676" name="Google Shape;676;p58"/>
          <p:cNvSpPr txBox="1"/>
          <p:nvPr/>
        </p:nvSpPr>
        <p:spPr>
          <a:xfrm>
            <a:off x="283600" y="1135100"/>
            <a:ext cx="41682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Console</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rPr b="0" i="1" lang="tr" sz="1400" u="none" cap="none" strike="noStrike">
                <a:solidFill>
                  <a:schemeClr val="hlink"/>
                </a:solidFill>
                <a:uFill>
                  <a:noFill/>
                </a:uFill>
                <a:latin typeface="Roboto Light"/>
                <a:ea typeface="Roboto Light"/>
                <a:cs typeface="Roboto Light"/>
                <a:sym typeface="Roboto Light"/>
                <a:hlinkClick r:id="rId3"/>
              </a:rPr>
              <a:t>bit.ly/buildactions-console</a:t>
            </a:r>
            <a:endParaRPr b="0" i="1"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Build with Templates</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rPr b="0" i="1" lang="tr" sz="1400" u="none" cap="none" strike="noStrike">
                <a:solidFill>
                  <a:schemeClr val="hlink"/>
                </a:solidFill>
                <a:uFill>
                  <a:noFill/>
                </a:uFill>
                <a:latin typeface="Roboto Light"/>
                <a:ea typeface="Roboto Light"/>
                <a:cs typeface="Roboto Light"/>
                <a:sym typeface="Roboto Light"/>
                <a:hlinkClick r:id="rId4"/>
              </a:rPr>
              <a:t>developers.google.com/actions/templates</a:t>
            </a:r>
            <a:endParaRPr b="0" i="1"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Build with Dialogflow</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rPr b="0" i="1" lang="tr" sz="1400" u="none" cap="none" strike="noStrike">
                <a:solidFill>
                  <a:srgbClr val="0000FF"/>
                </a:solidFill>
                <a:latin typeface="Roboto Light"/>
                <a:ea typeface="Roboto Light"/>
                <a:cs typeface="Roboto Light"/>
                <a:sym typeface="Roboto Light"/>
              </a:rPr>
              <a:t>developers.google.com/actions/dialogflow</a:t>
            </a:r>
            <a:endParaRPr b="0" i="1" sz="1400" u="none" cap="none" strike="noStrike">
              <a:solidFill>
                <a:srgbClr val="0000FF"/>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Build with Actions SDK</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rPr b="0" i="1" lang="tr" sz="1400" u="none" cap="none" strike="noStrike">
                <a:solidFill>
                  <a:schemeClr val="hlink"/>
                </a:solidFill>
                <a:uFill>
                  <a:noFill/>
                </a:uFill>
                <a:latin typeface="Roboto Light"/>
                <a:ea typeface="Roboto Light"/>
                <a:cs typeface="Roboto Light"/>
                <a:sym typeface="Roboto Light"/>
                <a:hlinkClick r:id="rId5"/>
              </a:rPr>
              <a:t>developers.google.com/actions/sdk</a:t>
            </a:r>
            <a:endParaRPr b="0" i="1"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600"/>
              <a:buFont typeface="Arial"/>
              <a:buNone/>
            </a:pPr>
            <a:r>
              <a:t/>
            </a:r>
            <a:endParaRPr b="0" i="0" sz="1600" u="none" cap="none" strike="noStrike">
              <a:solidFill>
                <a:srgbClr val="666666"/>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400"/>
              <a:buFont typeface="Arial"/>
              <a:buNone/>
            </a:pPr>
            <a:r>
              <a:t/>
            </a:r>
            <a:endParaRPr b="0" i="0" sz="1400" u="none" cap="none" strike="noStrike">
              <a:solidFill>
                <a:srgbClr val="666666"/>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400"/>
              <a:buFont typeface="Arial"/>
              <a:buNone/>
            </a:pPr>
            <a:r>
              <a:t/>
            </a:r>
            <a:endParaRPr b="0" i="0" sz="1400" u="none" cap="none" strike="noStrike">
              <a:solidFill>
                <a:srgbClr val="4285F4"/>
              </a:solidFill>
              <a:latin typeface="Roboto Light"/>
              <a:ea typeface="Roboto Light"/>
              <a:cs typeface="Roboto Light"/>
              <a:sym typeface="Roboto Light"/>
            </a:endParaRPr>
          </a:p>
          <a:p>
            <a:pPr indent="0" lvl="0" marL="0" marR="0" rtl="0" algn="l">
              <a:lnSpc>
                <a:spcPct val="115000"/>
              </a:lnSpc>
              <a:spcBef>
                <a:spcPts val="1000"/>
              </a:spcBef>
              <a:spcAft>
                <a:spcPts val="1000"/>
              </a:spcAft>
              <a:buClr>
                <a:srgbClr val="000000"/>
              </a:buClr>
              <a:buSzPts val="1400"/>
              <a:buFont typeface="Arial"/>
              <a:buNone/>
            </a:pPr>
            <a:r>
              <a:rPr b="0" i="0" lang="tr" sz="1400" u="none" cap="none" strike="noStrike">
                <a:solidFill>
                  <a:srgbClr val="666666"/>
                </a:solidFill>
                <a:latin typeface="Roboto Light"/>
                <a:ea typeface="Roboto Light"/>
                <a:cs typeface="Roboto Light"/>
                <a:sym typeface="Roboto Light"/>
              </a:rPr>
              <a:t>								</a:t>
            </a:r>
            <a:r>
              <a:rPr b="0" i="0" lang="tr" sz="1800" u="none" cap="none" strike="noStrike">
                <a:solidFill>
                  <a:srgbClr val="666666"/>
                </a:solidFill>
                <a:latin typeface="Roboto Light"/>
                <a:ea typeface="Roboto Light"/>
                <a:cs typeface="Roboto Light"/>
                <a:sym typeface="Roboto Light"/>
              </a:rPr>
              <a:t>						</a:t>
            </a:r>
            <a:endParaRPr b="0" i="0" sz="1800" u="none" cap="none" strike="noStrike">
              <a:solidFill>
                <a:srgbClr val="666666"/>
              </a:solidFill>
              <a:latin typeface="Roboto Light"/>
              <a:ea typeface="Roboto Light"/>
              <a:cs typeface="Roboto Light"/>
              <a:sym typeface="Roboto Light"/>
            </a:endParaRPr>
          </a:p>
        </p:txBody>
      </p:sp>
      <p:sp>
        <p:nvSpPr>
          <p:cNvPr id="677" name="Google Shape;677;p58"/>
          <p:cNvSpPr txBox="1"/>
          <p:nvPr/>
        </p:nvSpPr>
        <p:spPr>
          <a:xfrm>
            <a:off x="283600" y="307391"/>
            <a:ext cx="85770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400"/>
              <a:buFont typeface="Arial"/>
              <a:buNone/>
            </a:pPr>
            <a:r>
              <a:rPr b="0" i="0" lang="tr" sz="2400" u="none" cap="none" strike="noStrike">
                <a:solidFill>
                  <a:srgbClr val="000000"/>
                </a:solidFill>
                <a:latin typeface="Roboto Light"/>
                <a:ea typeface="Roboto Light"/>
                <a:cs typeface="Roboto Light"/>
                <a:sym typeface="Roboto Light"/>
              </a:rPr>
              <a:t>Resources to start and support</a:t>
            </a:r>
            <a:endParaRPr b="0" i="0" sz="2400" u="none" cap="none" strike="noStrike">
              <a:solidFill>
                <a:srgbClr val="000000"/>
              </a:solidFill>
              <a:latin typeface="Roboto Light"/>
              <a:ea typeface="Roboto Light"/>
              <a:cs typeface="Roboto Light"/>
              <a:sym typeface="Roboto Light"/>
            </a:endParaRPr>
          </a:p>
        </p:txBody>
      </p:sp>
      <p:sp>
        <p:nvSpPr>
          <p:cNvPr id="678" name="Google Shape;678;p58"/>
          <p:cNvSpPr txBox="1"/>
          <p:nvPr/>
        </p:nvSpPr>
        <p:spPr>
          <a:xfrm>
            <a:off x="4692400" y="1135100"/>
            <a:ext cx="4168200" cy="34164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Documentation</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rPr b="0" i="1" lang="tr" sz="1400" u="none" cap="none" strike="noStrike">
                <a:solidFill>
                  <a:schemeClr val="hlink"/>
                </a:solidFill>
                <a:uFill>
                  <a:noFill/>
                </a:uFill>
                <a:latin typeface="Roboto Light"/>
                <a:ea typeface="Roboto Light"/>
                <a:cs typeface="Roboto Light"/>
                <a:sym typeface="Roboto Light"/>
                <a:hlinkClick r:id="rId6"/>
              </a:rPr>
              <a:t>developers.google.com/actions</a:t>
            </a:r>
            <a:endParaRPr b="0" i="1"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Codelabs</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rPr b="0" i="1" lang="tr" sz="1400" u="none" cap="none" strike="noStrike">
                <a:solidFill>
                  <a:schemeClr val="hlink"/>
                </a:solidFill>
                <a:uFill>
                  <a:noFill/>
                </a:uFill>
                <a:latin typeface="Roboto Light"/>
                <a:ea typeface="Roboto Light"/>
                <a:cs typeface="Roboto Light"/>
                <a:sym typeface="Roboto Light"/>
                <a:hlinkClick r:id="rId7"/>
              </a:rPr>
              <a:t>codelabs.developers.google.com</a:t>
            </a:r>
            <a:endParaRPr b="0" i="1"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Cloud Functions</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400"/>
              <a:buFont typeface="Arial"/>
              <a:buNone/>
            </a:pPr>
            <a:r>
              <a:rPr b="0" i="1" lang="tr" sz="1400" u="none" cap="none" strike="noStrike">
                <a:solidFill>
                  <a:schemeClr val="hlink"/>
                </a:solidFill>
                <a:uFill>
                  <a:noFill/>
                </a:uFill>
                <a:latin typeface="Roboto Light"/>
                <a:ea typeface="Roboto Light"/>
                <a:cs typeface="Roboto Light"/>
                <a:sym typeface="Roboto Light"/>
                <a:hlinkClick r:id="rId8"/>
              </a:rPr>
              <a:t>bit.ly/firebase-get-started</a:t>
            </a:r>
            <a:endParaRPr b="0" i="1"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100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Deploy your webhook fulfillment using Cloud Functions from Firebase</a:t>
            </a:r>
            <a:endParaRPr b="0" i="0" sz="1400" u="none" cap="none" strike="noStrike">
              <a:solidFill>
                <a:srgbClr val="000000"/>
              </a:solidFill>
              <a:latin typeface="Roboto Light"/>
              <a:ea typeface="Roboto Light"/>
              <a:cs typeface="Roboto Light"/>
              <a:sym typeface="Roboto Light"/>
            </a:endParaRPr>
          </a:p>
          <a:p>
            <a:pPr indent="0" lvl="0" marL="0" marR="0" rtl="0" algn="l">
              <a:lnSpc>
                <a:spcPct val="115000"/>
              </a:lnSpc>
              <a:spcBef>
                <a:spcPts val="0"/>
              </a:spcBef>
              <a:spcAft>
                <a:spcPts val="1000"/>
              </a:spcAft>
              <a:buClr>
                <a:srgbClr val="000000"/>
              </a:buClr>
              <a:buSzPts val="1400"/>
              <a:buFont typeface="Arial"/>
              <a:buNone/>
            </a:pPr>
            <a:r>
              <a:rPr b="0" i="1" lang="tr" sz="1400" u="none" cap="none" strike="noStrike">
                <a:solidFill>
                  <a:schemeClr val="hlink"/>
                </a:solidFill>
                <a:uFill>
                  <a:noFill/>
                </a:uFill>
                <a:latin typeface="Roboto Light"/>
                <a:ea typeface="Roboto Light"/>
                <a:cs typeface="Roboto Light"/>
                <a:sym typeface="Roboto Light"/>
                <a:hlinkClick r:id="rId9"/>
              </a:rPr>
              <a:t>bit.ly/aog-cloud-functions</a:t>
            </a:r>
            <a:endParaRPr b="0" i="1" sz="1400" u="none" cap="none" strike="noStrike">
              <a:solidFill>
                <a:srgbClr val="000000"/>
              </a:solidFill>
              <a:latin typeface="Roboto Light"/>
              <a:ea typeface="Roboto Light"/>
              <a:cs typeface="Roboto Light"/>
              <a:sym typeface="Roboto Light"/>
            </a:endParaRPr>
          </a:p>
        </p:txBody>
      </p:sp>
      <p:sp>
        <p:nvSpPr>
          <p:cNvPr id="679" name="Google Shape;679;p58"/>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8"/>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8"/>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8"/>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686" name="Shape 686"/>
        <p:cNvGrpSpPr/>
        <p:nvPr/>
      </p:nvGrpSpPr>
      <p:grpSpPr>
        <a:xfrm>
          <a:off x="0" y="0"/>
          <a:ext cx="0" cy="0"/>
          <a:chOff x="0" y="0"/>
          <a:chExt cx="0" cy="0"/>
        </a:xfrm>
      </p:grpSpPr>
      <p:pic>
        <p:nvPicPr>
          <p:cNvPr descr="logo_google_plus.png" id="687" name="Google Shape;687;p59"/>
          <p:cNvPicPr preferRelativeResize="0"/>
          <p:nvPr/>
        </p:nvPicPr>
        <p:blipFill rotWithShape="1">
          <a:blip r:embed="rId3">
            <a:alphaModFix/>
          </a:blip>
          <a:srcRect b="0" l="0" r="0" t="0"/>
          <a:stretch/>
        </p:blipFill>
        <p:spPr>
          <a:xfrm>
            <a:off x="6923763" y="1075575"/>
            <a:ext cx="965625" cy="965625"/>
          </a:xfrm>
          <a:prstGeom prst="rect">
            <a:avLst/>
          </a:prstGeom>
          <a:noFill/>
          <a:ln>
            <a:noFill/>
          </a:ln>
        </p:spPr>
      </p:pic>
      <p:sp>
        <p:nvSpPr>
          <p:cNvPr id="688" name="Google Shape;688;p59"/>
          <p:cNvSpPr txBox="1"/>
          <p:nvPr/>
        </p:nvSpPr>
        <p:spPr>
          <a:xfrm>
            <a:off x="5719375" y="1160500"/>
            <a:ext cx="33744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Actions on Google Developer Community</a:t>
            </a:r>
            <a:endParaRPr b="0" i="0" sz="14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400"/>
              <a:buFont typeface="Arial"/>
              <a:buNone/>
            </a:pPr>
            <a:r>
              <a:rPr b="0" i="0" lang="tr" sz="1200" u="none" cap="none" strike="noStrike">
                <a:solidFill>
                  <a:srgbClr val="000000"/>
                </a:solidFill>
                <a:latin typeface="Roboto Medium"/>
                <a:ea typeface="Roboto Medium"/>
                <a:cs typeface="Roboto Medium"/>
                <a:sym typeface="Roboto Medium"/>
              </a:rPr>
              <a:t>https://g.co/actionsdev</a:t>
            </a:r>
            <a:endParaRPr b="0" i="0" sz="1200" u="none" cap="none" strike="noStrike">
              <a:solidFill>
                <a:srgbClr val="000000"/>
              </a:solidFill>
              <a:latin typeface="Arial"/>
              <a:ea typeface="Arial"/>
              <a:cs typeface="Arial"/>
              <a:sym typeface="Arial"/>
            </a:endParaRPr>
          </a:p>
        </p:txBody>
      </p:sp>
      <p:grpSp>
        <p:nvGrpSpPr>
          <p:cNvPr id="689" name="Google Shape;689;p59"/>
          <p:cNvGrpSpPr/>
          <p:nvPr/>
        </p:nvGrpSpPr>
        <p:grpSpPr>
          <a:xfrm>
            <a:off x="3822354" y="1160477"/>
            <a:ext cx="965647" cy="880747"/>
            <a:chOff x="1418475" y="2178700"/>
            <a:chExt cx="586200" cy="586500"/>
          </a:xfrm>
        </p:grpSpPr>
        <p:sp>
          <p:nvSpPr>
            <p:cNvPr id="690" name="Google Shape;690;p59"/>
            <p:cNvSpPr/>
            <p:nvPr/>
          </p:nvSpPr>
          <p:spPr>
            <a:xfrm>
              <a:off x="1418475" y="2178700"/>
              <a:ext cx="586200" cy="586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1" name="Google Shape;691;p59"/>
            <p:cNvPicPr preferRelativeResize="0"/>
            <p:nvPr/>
          </p:nvPicPr>
          <p:blipFill rotWithShape="1">
            <a:blip r:embed="rId4">
              <a:alphaModFix/>
            </a:blip>
            <a:srcRect b="0" l="0" r="0" t="0"/>
            <a:stretch/>
          </p:blipFill>
          <p:spPr>
            <a:xfrm>
              <a:off x="1449674" y="2210050"/>
              <a:ext cx="523800" cy="523800"/>
            </a:xfrm>
            <a:prstGeom prst="rect">
              <a:avLst/>
            </a:prstGeom>
            <a:noFill/>
            <a:ln>
              <a:noFill/>
            </a:ln>
          </p:spPr>
        </p:pic>
      </p:grpSp>
      <p:sp>
        <p:nvSpPr>
          <p:cNvPr id="692" name="Google Shape;692;p59"/>
          <p:cNvSpPr txBox="1"/>
          <p:nvPr/>
        </p:nvSpPr>
        <p:spPr>
          <a:xfrm>
            <a:off x="2890975" y="1160500"/>
            <a:ext cx="29214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Actions on Google Developers</a:t>
            </a:r>
            <a:endParaRPr b="0" i="0" sz="14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400"/>
              <a:buFont typeface="Arial"/>
              <a:buNone/>
            </a:pPr>
            <a:r>
              <a:rPr b="0" i="0" lang="tr" sz="1200" u="none" cap="none" strike="noStrike">
                <a:solidFill>
                  <a:srgbClr val="000000"/>
                </a:solidFill>
                <a:latin typeface="Roboto Medium"/>
                <a:ea typeface="Roboto Medium"/>
                <a:cs typeface="Roboto Medium"/>
                <a:sym typeface="Roboto Medium"/>
              </a:rPr>
              <a:t>https://developers.google.com/actions</a:t>
            </a:r>
            <a:endParaRPr b="0" i="0" sz="1200" u="none" cap="none" strike="noStrike">
              <a:solidFill>
                <a:srgbClr val="000000"/>
              </a:solidFill>
              <a:latin typeface="Arial"/>
              <a:ea typeface="Arial"/>
              <a:cs typeface="Arial"/>
              <a:sym typeface="Arial"/>
            </a:endParaRPr>
          </a:p>
        </p:txBody>
      </p:sp>
      <p:pic>
        <p:nvPicPr>
          <p:cNvPr id="693" name="Google Shape;693;p59"/>
          <p:cNvPicPr preferRelativeResize="0"/>
          <p:nvPr/>
        </p:nvPicPr>
        <p:blipFill rotWithShape="1">
          <a:blip r:embed="rId5">
            <a:alphaModFix/>
          </a:blip>
          <a:srcRect b="0" l="0" r="0" t="0"/>
          <a:stretch/>
        </p:blipFill>
        <p:spPr>
          <a:xfrm>
            <a:off x="1116775" y="1160500"/>
            <a:ext cx="880701" cy="880701"/>
          </a:xfrm>
          <a:prstGeom prst="rect">
            <a:avLst/>
          </a:prstGeom>
          <a:noFill/>
          <a:ln>
            <a:noFill/>
          </a:ln>
        </p:spPr>
      </p:pic>
      <p:sp>
        <p:nvSpPr>
          <p:cNvPr id="694" name="Google Shape;694;p59"/>
          <p:cNvSpPr txBox="1"/>
          <p:nvPr/>
        </p:nvSpPr>
        <p:spPr>
          <a:xfrm>
            <a:off x="244975" y="1256925"/>
            <a:ext cx="2646000" cy="300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tr" sz="1400" u="none" cap="none" strike="noStrike">
                <a:solidFill>
                  <a:srgbClr val="000000"/>
                </a:solidFill>
                <a:latin typeface="Roboto Light"/>
                <a:ea typeface="Roboto Light"/>
                <a:cs typeface="Roboto Light"/>
                <a:sym typeface="Roboto Light"/>
              </a:rPr>
              <a:t>Actions on Google Twitter</a:t>
            </a:r>
            <a:endParaRPr b="0" i="0" sz="1400" u="none" cap="none" strike="noStrike">
              <a:solidFill>
                <a:srgbClr val="000000"/>
              </a:solidFill>
              <a:latin typeface="Roboto Light"/>
              <a:ea typeface="Roboto Light"/>
              <a:cs typeface="Roboto Light"/>
              <a:sym typeface="Roboto Light"/>
            </a:endParaRPr>
          </a:p>
          <a:p>
            <a:pPr indent="0" lvl="0" marL="0" marR="0" rtl="0" algn="ctr">
              <a:lnSpc>
                <a:spcPct val="100000"/>
              </a:lnSpc>
              <a:spcBef>
                <a:spcPts val="0"/>
              </a:spcBef>
              <a:spcAft>
                <a:spcPts val="0"/>
              </a:spcAft>
              <a:buClr>
                <a:srgbClr val="000000"/>
              </a:buClr>
              <a:buSzPts val="1400"/>
              <a:buFont typeface="Arial"/>
              <a:buNone/>
            </a:pPr>
            <a:r>
              <a:rPr b="0" i="0" lang="tr" sz="1200" u="none" cap="none" strike="noStrike">
                <a:solidFill>
                  <a:srgbClr val="000000"/>
                </a:solidFill>
                <a:latin typeface="Roboto Medium"/>
                <a:ea typeface="Roboto Medium"/>
                <a:cs typeface="Roboto Medium"/>
                <a:sym typeface="Roboto Medium"/>
              </a:rPr>
              <a:t>https://twitter.com/actionsongoogle</a:t>
            </a:r>
            <a:endParaRPr b="0" i="0" sz="1200" u="none" cap="none" strike="noStrike">
              <a:solidFill>
                <a:srgbClr val="000000"/>
              </a:solidFill>
              <a:latin typeface="Roboto Medium"/>
              <a:ea typeface="Roboto Medium"/>
              <a:cs typeface="Roboto Medium"/>
              <a:sym typeface="Roboto Medium"/>
            </a:endParaRPr>
          </a:p>
          <a:p>
            <a:pPr indent="0" lvl="0" marL="0" marR="0" rtl="0" algn="ctr">
              <a:lnSpc>
                <a:spcPct val="100000"/>
              </a:lnSpc>
              <a:spcBef>
                <a:spcPts val="0"/>
              </a:spcBef>
              <a:spcAft>
                <a:spcPts val="0"/>
              </a:spcAft>
              <a:buClr>
                <a:srgbClr val="000000"/>
              </a:buClr>
              <a:buSzPts val="1400"/>
              <a:buFont typeface="Arial"/>
              <a:buNone/>
            </a:pPr>
            <a:r>
              <a:rPr b="0" i="0" lang="tr" sz="1200" u="none" cap="none" strike="noStrike">
                <a:solidFill>
                  <a:srgbClr val="000000"/>
                </a:solidFill>
                <a:latin typeface="Roboto Medium"/>
                <a:ea typeface="Roboto Medium"/>
                <a:cs typeface="Roboto Medium"/>
                <a:sym typeface="Roboto Medium"/>
              </a:rPr>
              <a:t>#AoGDevs</a:t>
            </a:r>
            <a:endParaRPr b="0" i="0" sz="1200" u="none" cap="none" strike="noStrike">
              <a:solidFill>
                <a:srgbClr val="000000"/>
              </a:solidFill>
              <a:latin typeface="Arial"/>
              <a:ea typeface="Arial"/>
              <a:cs typeface="Arial"/>
              <a:sym typeface="Arial"/>
            </a:endParaRPr>
          </a:p>
        </p:txBody>
      </p:sp>
      <p:sp>
        <p:nvSpPr>
          <p:cNvPr id="695" name="Google Shape;695;p59"/>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9"/>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9"/>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9"/>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2" name="Shape 702"/>
        <p:cNvGrpSpPr/>
        <p:nvPr/>
      </p:nvGrpSpPr>
      <p:grpSpPr>
        <a:xfrm>
          <a:off x="0" y="0"/>
          <a:ext cx="0" cy="0"/>
          <a:chOff x="0" y="0"/>
          <a:chExt cx="0" cy="0"/>
        </a:xfrm>
      </p:grpSpPr>
      <p:sp>
        <p:nvSpPr>
          <p:cNvPr id="703" name="Google Shape;703;p60"/>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0"/>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0"/>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0"/>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60"/>
          <p:cNvPicPr preferRelativeResize="0"/>
          <p:nvPr/>
        </p:nvPicPr>
        <p:blipFill>
          <a:blip r:embed="rId3">
            <a:alphaModFix/>
          </a:blip>
          <a:stretch>
            <a:fillRect/>
          </a:stretch>
        </p:blipFill>
        <p:spPr>
          <a:xfrm>
            <a:off x="0" y="0"/>
            <a:ext cx="9144000" cy="513892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30" name="Shape 130"/>
        <p:cNvGrpSpPr/>
        <p:nvPr/>
      </p:nvGrpSpPr>
      <p:grpSpPr>
        <a:xfrm>
          <a:off x="0" y="0"/>
          <a:ext cx="0" cy="0"/>
          <a:chOff x="0" y="0"/>
          <a:chExt cx="0" cy="0"/>
        </a:xfrm>
      </p:grpSpPr>
      <p:sp>
        <p:nvSpPr>
          <p:cNvPr id="131" name="Google Shape;131;p16"/>
          <p:cNvSpPr/>
          <p:nvPr/>
        </p:nvSpPr>
        <p:spPr>
          <a:xfrm>
            <a:off x="-50" y="3999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889150" y="3999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6"/>
          <p:cNvSpPr/>
          <p:nvPr/>
        </p:nvSpPr>
        <p:spPr>
          <a:xfrm>
            <a:off x="7332850" y="3999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6"/>
          <p:cNvSpPr/>
          <p:nvPr/>
        </p:nvSpPr>
        <p:spPr>
          <a:xfrm>
            <a:off x="8222050" y="3999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50" y="0"/>
            <a:ext cx="9144000" cy="3999600"/>
          </a:xfrm>
          <a:prstGeom prst="rect">
            <a:avLst/>
          </a:prstGeom>
          <a:solidFill>
            <a:srgbClr val="F1C2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txBox="1"/>
          <p:nvPr>
            <p:ph idx="1" type="subTitle"/>
          </p:nvPr>
        </p:nvSpPr>
        <p:spPr>
          <a:xfrm>
            <a:off x="2259725" y="1476548"/>
            <a:ext cx="77724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tr">
                <a:solidFill>
                  <a:srgbClr val="FFFFFF"/>
                </a:solidFill>
                <a:latin typeface="Roboto"/>
                <a:ea typeface="Roboto"/>
                <a:cs typeface="Roboto"/>
                <a:sym typeface="Roboto"/>
              </a:rPr>
              <a:t>          Wha</a:t>
            </a:r>
            <a:r>
              <a:rPr lang="tr" sz="2400">
                <a:solidFill>
                  <a:srgbClr val="FFFFFF"/>
                </a:solidFill>
                <a:latin typeface="Roboto"/>
                <a:ea typeface="Roboto"/>
                <a:cs typeface="Roboto"/>
                <a:sym typeface="Roboto"/>
              </a:rPr>
              <a:t>t is </a:t>
            </a:r>
            <a:r>
              <a:rPr lang="tr">
                <a:latin typeface="Roboto"/>
                <a:ea typeface="Roboto"/>
                <a:cs typeface="Roboto"/>
                <a:sym typeface="Roboto"/>
              </a:rPr>
              <a:t>Actions on</a:t>
            </a:r>
            <a:r>
              <a:rPr lang="tr">
                <a:solidFill>
                  <a:srgbClr val="FFFFFF"/>
                </a:solidFill>
                <a:latin typeface="Roboto"/>
                <a:ea typeface="Roboto"/>
                <a:cs typeface="Roboto"/>
                <a:sym typeface="Roboto"/>
              </a:rPr>
              <a:t> </a:t>
            </a:r>
            <a:r>
              <a:rPr lang="tr">
                <a:latin typeface="Roboto"/>
                <a:ea typeface="Roboto"/>
                <a:cs typeface="Roboto"/>
                <a:sym typeface="Roboto"/>
              </a:rPr>
              <a:t>Google</a:t>
            </a:r>
            <a:r>
              <a:rPr lang="tr" sz="2400">
                <a:solidFill>
                  <a:srgbClr val="FFFFFF"/>
                </a:solidFill>
                <a:latin typeface="Roboto"/>
                <a:ea typeface="Roboto"/>
                <a:cs typeface="Roboto"/>
                <a:sym typeface="Roboto"/>
              </a:rPr>
              <a:t>?</a:t>
            </a:r>
            <a:endParaRPr sz="2400">
              <a:solidFill>
                <a:srgbClr val="FFFFFF"/>
              </a:solidFill>
              <a:latin typeface="Roboto"/>
              <a:ea typeface="Roboto"/>
              <a:cs typeface="Roboto"/>
              <a:sym typeface="Roboto"/>
            </a:endParaRPr>
          </a:p>
          <a:p>
            <a:pPr indent="0" lvl="0" marL="0" rtl="0" algn="l">
              <a:lnSpc>
                <a:spcPct val="115000"/>
              </a:lnSpc>
              <a:spcBef>
                <a:spcPts val="1600"/>
              </a:spcBef>
              <a:spcAft>
                <a:spcPts val="1600"/>
              </a:spcAft>
              <a:buSzPts val="1800"/>
              <a:buNone/>
            </a:pPr>
            <a:r>
              <a:t/>
            </a:r>
            <a:endParaRPr/>
          </a:p>
        </p:txBody>
      </p:sp>
      <p:pic>
        <p:nvPicPr>
          <p:cNvPr id="137" name="Google Shape;137;p16"/>
          <p:cNvPicPr preferRelativeResize="0"/>
          <p:nvPr/>
        </p:nvPicPr>
        <p:blipFill rotWithShape="1">
          <a:blip r:embed="rId3">
            <a:alphaModFix/>
          </a:blip>
          <a:srcRect b="13578" l="7523" r="8878" t="9314"/>
          <a:stretch/>
        </p:blipFill>
        <p:spPr>
          <a:xfrm>
            <a:off x="466543" y="1414845"/>
            <a:ext cx="1928550" cy="17789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1"/>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1"/>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1"/>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1"/>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6" name="Google Shape;716;p6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141" name="Shape 141"/>
        <p:cNvGrpSpPr/>
        <p:nvPr/>
      </p:nvGrpSpPr>
      <p:grpSpPr>
        <a:xfrm>
          <a:off x="0" y="0"/>
          <a:ext cx="0" cy="0"/>
          <a:chOff x="0" y="0"/>
          <a:chExt cx="0" cy="0"/>
        </a:xfrm>
      </p:grpSpPr>
      <p:sp>
        <p:nvSpPr>
          <p:cNvPr id="142" name="Google Shape;142;p17"/>
          <p:cNvSpPr txBox="1"/>
          <p:nvPr>
            <p:ph idx="1" type="body"/>
          </p:nvPr>
        </p:nvSpPr>
        <p:spPr>
          <a:xfrm>
            <a:off x="4320525" y="1503150"/>
            <a:ext cx="4563000" cy="213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tr" sz="1400">
                <a:solidFill>
                  <a:schemeClr val="dk1"/>
                </a:solidFill>
                <a:highlight>
                  <a:srgbClr val="EAD1DC"/>
                </a:highlight>
                <a:latin typeface="Roboto"/>
                <a:ea typeface="Roboto"/>
                <a:cs typeface="Roboto"/>
                <a:sym typeface="Roboto"/>
              </a:rPr>
              <a:t>Actions on Google</a:t>
            </a:r>
            <a:r>
              <a:rPr lang="tr" sz="1400">
                <a:solidFill>
                  <a:schemeClr val="dk1"/>
                </a:solidFill>
                <a:highlight>
                  <a:srgbClr val="EAD1DC"/>
                </a:highlight>
                <a:latin typeface="Roboto"/>
                <a:ea typeface="Roboto"/>
                <a:cs typeface="Roboto"/>
                <a:sym typeface="Roboto"/>
              </a:rPr>
              <a:t> is a developer platform that let’s us create software to extend the functionality of the </a:t>
            </a:r>
            <a:r>
              <a:rPr b="1" lang="tr" sz="1400">
                <a:solidFill>
                  <a:schemeClr val="dk1"/>
                </a:solidFill>
                <a:highlight>
                  <a:srgbClr val="EAD1DC"/>
                </a:highlight>
                <a:latin typeface="Roboto"/>
                <a:ea typeface="Roboto"/>
                <a:cs typeface="Roboto"/>
                <a:sym typeface="Roboto"/>
              </a:rPr>
              <a:t>Google Assistant. </a:t>
            </a:r>
            <a:r>
              <a:rPr lang="tr" sz="1400">
                <a:solidFill>
                  <a:schemeClr val="dk1"/>
                </a:solidFill>
                <a:highlight>
                  <a:srgbClr val="EAD1DC"/>
                </a:highlight>
                <a:latin typeface="Roboto"/>
                <a:ea typeface="Roboto"/>
                <a:cs typeface="Roboto"/>
                <a:sym typeface="Roboto"/>
              </a:rPr>
              <a:t>As a developer, we can use </a:t>
            </a:r>
            <a:r>
              <a:rPr b="1" lang="tr" sz="1400">
                <a:solidFill>
                  <a:schemeClr val="dk1"/>
                </a:solidFill>
                <a:highlight>
                  <a:srgbClr val="EAD1DC"/>
                </a:highlight>
                <a:latin typeface="Roboto"/>
                <a:ea typeface="Roboto"/>
                <a:cs typeface="Roboto"/>
                <a:sym typeface="Roboto"/>
              </a:rPr>
              <a:t>Actions on Google </a:t>
            </a:r>
            <a:r>
              <a:rPr lang="tr" sz="1400">
                <a:solidFill>
                  <a:schemeClr val="dk1"/>
                </a:solidFill>
                <a:highlight>
                  <a:srgbClr val="EAD1DC"/>
                </a:highlight>
                <a:latin typeface="Roboto"/>
                <a:ea typeface="Roboto"/>
                <a:cs typeface="Roboto"/>
                <a:sym typeface="Roboto"/>
              </a:rPr>
              <a:t>to easily create and manage delightful and effective conversational experiences between users and our own 3rd-party fulfillment service.</a:t>
            </a:r>
            <a:endParaRPr sz="1400">
              <a:highlight>
                <a:srgbClr val="EAD1DC"/>
              </a:highlight>
              <a:latin typeface="Roboto"/>
              <a:ea typeface="Roboto"/>
              <a:cs typeface="Roboto"/>
              <a:sym typeface="Roboto"/>
            </a:endParaRPr>
          </a:p>
        </p:txBody>
      </p:sp>
      <p:pic>
        <p:nvPicPr>
          <p:cNvPr id="143" name="Google Shape;143;p17"/>
          <p:cNvPicPr preferRelativeResize="0"/>
          <p:nvPr/>
        </p:nvPicPr>
        <p:blipFill rotWithShape="1">
          <a:blip r:embed="rId3">
            <a:alphaModFix/>
          </a:blip>
          <a:srcRect b="0" l="0" r="0" t="0"/>
          <a:stretch/>
        </p:blipFill>
        <p:spPr>
          <a:xfrm>
            <a:off x="442325" y="1212001"/>
            <a:ext cx="3386325" cy="2411050"/>
          </a:xfrm>
          <a:prstGeom prst="rect">
            <a:avLst/>
          </a:prstGeom>
          <a:noFill/>
          <a:ln>
            <a:noFill/>
          </a:ln>
        </p:spPr>
      </p:pic>
      <p:sp>
        <p:nvSpPr>
          <p:cNvPr id="144" name="Google Shape;144;p17"/>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7"/>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7"/>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3F3F3"/>
        </a:solidFill>
      </p:bgPr>
    </p:bg>
    <p:spTree>
      <p:nvGrpSpPr>
        <p:cNvPr id="151" name="Shape 151"/>
        <p:cNvGrpSpPr/>
        <p:nvPr/>
      </p:nvGrpSpPr>
      <p:grpSpPr>
        <a:xfrm>
          <a:off x="0" y="0"/>
          <a:ext cx="0" cy="0"/>
          <a:chOff x="0" y="0"/>
          <a:chExt cx="0" cy="0"/>
        </a:xfrm>
      </p:grpSpPr>
      <p:sp>
        <p:nvSpPr>
          <p:cNvPr id="152" name="Google Shape;152;p18"/>
          <p:cNvSpPr/>
          <p:nvPr/>
        </p:nvSpPr>
        <p:spPr>
          <a:xfrm>
            <a:off x="-50" y="3999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889150" y="3999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7332850" y="3999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8222050" y="3999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a:off x="-50" y="0"/>
            <a:ext cx="9144000" cy="39996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txBox="1"/>
          <p:nvPr>
            <p:ph idx="1" type="subTitle"/>
          </p:nvPr>
        </p:nvSpPr>
        <p:spPr>
          <a:xfrm>
            <a:off x="2259725" y="1476548"/>
            <a:ext cx="7772400" cy="132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0" lvl="0" marL="0" rtl="0" algn="l">
              <a:lnSpc>
                <a:spcPct val="115000"/>
              </a:lnSpc>
              <a:spcBef>
                <a:spcPts val="1600"/>
              </a:spcBef>
              <a:spcAft>
                <a:spcPts val="0"/>
              </a:spcAft>
              <a:buSzPts val="1800"/>
              <a:buNone/>
            </a:pPr>
            <a:r>
              <a:rPr lang="tr">
                <a:solidFill>
                  <a:srgbClr val="FFFFFF"/>
                </a:solidFill>
                <a:latin typeface="Roboto"/>
                <a:ea typeface="Roboto"/>
                <a:cs typeface="Roboto"/>
                <a:sym typeface="Roboto"/>
              </a:rPr>
              <a:t>          Wha</a:t>
            </a:r>
            <a:r>
              <a:rPr lang="tr" sz="2400">
                <a:solidFill>
                  <a:srgbClr val="FFFFFF"/>
                </a:solidFill>
                <a:latin typeface="Roboto"/>
                <a:ea typeface="Roboto"/>
                <a:cs typeface="Roboto"/>
                <a:sym typeface="Roboto"/>
              </a:rPr>
              <a:t>t is </a:t>
            </a:r>
            <a:r>
              <a:rPr lang="tr">
                <a:solidFill>
                  <a:srgbClr val="FFFFFF"/>
                </a:solidFill>
                <a:latin typeface="Roboto"/>
                <a:ea typeface="Roboto"/>
                <a:cs typeface="Roboto"/>
                <a:sym typeface="Roboto"/>
              </a:rPr>
              <a:t>Google Assistant</a:t>
            </a:r>
            <a:r>
              <a:rPr lang="tr" sz="2400">
                <a:solidFill>
                  <a:srgbClr val="FFFFFF"/>
                </a:solidFill>
                <a:latin typeface="Roboto"/>
                <a:ea typeface="Roboto"/>
                <a:cs typeface="Roboto"/>
                <a:sym typeface="Roboto"/>
              </a:rPr>
              <a:t>?</a:t>
            </a:r>
            <a:endParaRPr sz="2400">
              <a:solidFill>
                <a:srgbClr val="FFFFFF"/>
              </a:solidFill>
              <a:latin typeface="Roboto"/>
              <a:ea typeface="Roboto"/>
              <a:cs typeface="Roboto"/>
              <a:sym typeface="Roboto"/>
            </a:endParaRPr>
          </a:p>
          <a:p>
            <a:pPr indent="0" lvl="0" marL="0" rtl="0" algn="l">
              <a:lnSpc>
                <a:spcPct val="115000"/>
              </a:lnSpc>
              <a:spcBef>
                <a:spcPts val="1600"/>
              </a:spcBef>
              <a:spcAft>
                <a:spcPts val="1600"/>
              </a:spcAft>
              <a:buSzPts val="1800"/>
              <a:buNone/>
            </a:pPr>
            <a:r>
              <a:t/>
            </a:r>
            <a:endParaRPr/>
          </a:p>
        </p:txBody>
      </p:sp>
      <p:pic>
        <p:nvPicPr>
          <p:cNvPr id="158" name="Google Shape;158;p18"/>
          <p:cNvPicPr preferRelativeResize="0"/>
          <p:nvPr/>
        </p:nvPicPr>
        <p:blipFill rotWithShape="1">
          <a:blip r:embed="rId3">
            <a:alphaModFix/>
          </a:blip>
          <a:srcRect b="13578" l="7523" r="8878" t="9314"/>
          <a:stretch/>
        </p:blipFill>
        <p:spPr>
          <a:xfrm>
            <a:off x="466543" y="1414845"/>
            <a:ext cx="1928550" cy="1778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162" name="Shape 162"/>
        <p:cNvGrpSpPr/>
        <p:nvPr/>
      </p:nvGrpSpPr>
      <p:grpSpPr>
        <a:xfrm>
          <a:off x="0" y="0"/>
          <a:ext cx="0" cy="0"/>
          <a:chOff x="0" y="0"/>
          <a:chExt cx="0" cy="0"/>
        </a:xfrm>
      </p:grpSpPr>
      <p:sp>
        <p:nvSpPr>
          <p:cNvPr id="163" name="Google Shape;163;p19"/>
          <p:cNvSpPr txBox="1"/>
          <p:nvPr>
            <p:ph idx="1" type="body"/>
          </p:nvPr>
        </p:nvSpPr>
        <p:spPr>
          <a:xfrm>
            <a:off x="3806200" y="1736450"/>
            <a:ext cx="5194800" cy="153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b="1" lang="tr" sz="1400">
                <a:solidFill>
                  <a:srgbClr val="000000"/>
                </a:solidFill>
                <a:highlight>
                  <a:srgbClr val="EAD1DC"/>
                </a:highlight>
                <a:latin typeface="Roboto"/>
                <a:ea typeface="Roboto"/>
                <a:cs typeface="Roboto"/>
                <a:sym typeface="Roboto"/>
              </a:rPr>
              <a:t>Google Assistant</a:t>
            </a:r>
            <a:r>
              <a:rPr lang="tr" sz="1400">
                <a:solidFill>
                  <a:srgbClr val="000000"/>
                </a:solidFill>
                <a:highlight>
                  <a:srgbClr val="EAD1DC"/>
                </a:highlight>
                <a:latin typeface="Roboto"/>
                <a:ea typeface="Roboto"/>
                <a:cs typeface="Roboto"/>
                <a:sym typeface="Roboto"/>
              </a:rPr>
              <a:t> is a smart personal assistant first announced in </a:t>
            </a:r>
            <a:r>
              <a:rPr b="1" lang="tr" sz="1400">
                <a:solidFill>
                  <a:srgbClr val="000000"/>
                </a:solidFill>
                <a:highlight>
                  <a:srgbClr val="EAD1DC"/>
                </a:highlight>
                <a:latin typeface="Roboto"/>
                <a:ea typeface="Roboto"/>
                <a:cs typeface="Roboto"/>
                <a:sym typeface="Roboto"/>
              </a:rPr>
              <a:t>May 2016 in Google I / O.</a:t>
            </a:r>
            <a:r>
              <a:rPr lang="tr" sz="1400">
                <a:solidFill>
                  <a:srgbClr val="000000"/>
                </a:solidFill>
                <a:highlight>
                  <a:srgbClr val="EAD1DC"/>
                </a:highlight>
                <a:latin typeface="Roboto"/>
                <a:ea typeface="Roboto"/>
                <a:cs typeface="Roboto"/>
                <a:sym typeface="Roboto"/>
              </a:rPr>
              <a:t> Google Assistant extends to help you across devices, like Google Home, your phone, and more.</a:t>
            </a:r>
            <a:endParaRPr sz="1400">
              <a:solidFill>
                <a:srgbClr val="000000"/>
              </a:solidFill>
              <a:highlight>
                <a:srgbClr val="EAD1DC"/>
              </a:highlight>
              <a:latin typeface="Roboto"/>
              <a:ea typeface="Roboto"/>
              <a:cs typeface="Roboto"/>
              <a:sym typeface="Roboto"/>
            </a:endParaRPr>
          </a:p>
        </p:txBody>
      </p:sp>
      <p:pic>
        <p:nvPicPr>
          <p:cNvPr id="164" name="Google Shape;164;p19"/>
          <p:cNvPicPr preferRelativeResize="0"/>
          <p:nvPr/>
        </p:nvPicPr>
        <p:blipFill rotWithShape="1">
          <a:blip r:embed="rId3">
            <a:alphaModFix/>
          </a:blip>
          <a:srcRect b="0" l="0" r="0" t="0"/>
          <a:stretch/>
        </p:blipFill>
        <p:spPr>
          <a:xfrm>
            <a:off x="329200" y="1148226"/>
            <a:ext cx="3242325" cy="2163075"/>
          </a:xfrm>
          <a:prstGeom prst="rect">
            <a:avLst/>
          </a:prstGeom>
          <a:noFill/>
          <a:ln>
            <a:noFill/>
          </a:ln>
        </p:spPr>
      </p:pic>
      <p:sp>
        <p:nvSpPr>
          <p:cNvPr id="165" name="Google Shape;165;p19"/>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9"/>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AD1DC"/>
        </a:solidFill>
      </p:bgPr>
    </p:bg>
    <p:spTree>
      <p:nvGrpSpPr>
        <p:cNvPr id="172" name="Shape 172"/>
        <p:cNvGrpSpPr/>
        <p:nvPr/>
      </p:nvGrpSpPr>
      <p:grpSpPr>
        <a:xfrm>
          <a:off x="0" y="0"/>
          <a:ext cx="0" cy="0"/>
          <a:chOff x="0" y="0"/>
          <a:chExt cx="0" cy="0"/>
        </a:xfrm>
      </p:grpSpPr>
      <p:sp>
        <p:nvSpPr>
          <p:cNvPr id="173" name="Google Shape;173;p20"/>
          <p:cNvSpPr txBox="1"/>
          <p:nvPr>
            <p:ph idx="1" type="body"/>
          </p:nvPr>
        </p:nvSpPr>
        <p:spPr>
          <a:xfrm>
            <a:off x="311700" y="365725"/>
            <a:ext cx="8520600" cy="417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tr" sz="1400">
                <a:solidFill>
                  <a:srgbClr val="000000"/>
                </a:solidFill>
                <a:latin typeface="Roboto"/>
                <a:ea typeface="Roboto"/>
                <a:cs typeface="Roboto"/>
                <a:sym typeface="Roboto"/>
              </a:rPr>
              <a:t>Google Assistant, across more than 500 million devices, </a:t>
            </a:r>
            <a:endParaRPr sz="1400">
              <a:solidFill>
                <a:srgbClr val="000000"/>
              </a:solidFill>
              <a:latin typeface="Roboto"/>
              <a:ea typeface="Roboto"/>
              <a:cs typeface="Roboto"/>
              <a:sym typeface="Roboto"/>
            </a:endParaRPr>
          </a:p>
          <a:p>
            <a:pPr indent="0" lvl="0" marL="0" rtl="0" algn="l">
              <a:lnSpc>
                <a:spcPct val="115000"/>
              </a:lnSpc>
              <a:spcBef>
                <a:spcPts val="1600"/>
              </a:spcBef>
              <a:spcAft>
                <a:spcPts val="0"/>
              </a:spcAft>
              <a:buSzPts val="1800"/>
              <a:buNone/>
            </a:pPr>
            <a:r>
              <a:rPr lang="tr" sz="1400">
                <a:solidFill>
                  <a:srgbClr val="000000"/>
                </a:solidFill>
                <a:latin typeface="Roboto"/>
                <a:ea typeface="Roboto"/>
                <a:cs typeface="Roboto"/>
                <a:sym typeface="Roboto"/>
              </a:rPr>
              <a:t>including smart speakers, phones, cars, TVs, </a:t>
            </a:r>
            <a:endParaRPr sz="1400">
              <a:solidFill>
                <a:srgbClr val="000000"/>
              </a:solidFill>
              <a:latin typeface="Roboto"/>
              <a:ea typeface="Roboto"/>
              <a:cs typeface="Roboto"/>
              <a:sym typeface="Roboto"/>
            </a:endParaRPr>
          </a:p>
          <a:p>
            <a:pPr indent="0" lvl="0" marL="0" rtl="0" algn="l">
              <a:lnSpc>
                <a:spcPct val="115000"/>
              </a:lnSpc>
              <a:spcBef>
                <a:spcPts val="1600"/>
              </a:spcBef>
              <a:spcAft>
                <a:spcPts val="0"/>
              </a:spcAft>
              <a:buSzPts val="1800"/>
              <a:buNone/>
            </a:pPr>
            <a:r>
              <a:rPr lang="tr" sz="1400">
                <a:solidFill>
                  <a:srgbClr val="000000"/>
                </a:solidFill>
                <a:latin typeface="Roboto"/>
                <a:ea typeface="Roboto"/>
                <a:cs typeface="Roboto"/>
                <a:sym typeface="Roboto"/>
              </a:rPr>
              <a:t>headphones, watches, and more.</a:t>
            </a:r>
            <a:endParaRPr sz="1400">
              <a:solidFill>
                <a:srgbClr val="000000"/>
              </a:solidFill>
              <a:latin typeface="Roboto"/>
              <a:ea typeface="Roboto"/>
              <a:cs typeface="Roboto"/>
              <a:sym typeface="Roboto"/>
            </a:endParaRPr>
          </a:p>
          <a:p>
            <a:pPr indent="0" lvl="0" marL="0" rtl="0" algn="l">
              <a:lnSpc>
                <a:spcPct val="115000"/>
              </a:lnSpc>
              <a:spcBef>
                <a:spcPts val="1600"/>
              </a:spcBef>
              <a:spcAft>
                <a:spcPts val="0"/>
              </a:spcAft>
              <a:buSzPts val="1800"/>
              <a:buNone/>
            </a:pPr>
            <a:r>
              <a:t/>
            </a:r>
            <a:endParaRPr sz="1200">
              <a:solidFill>
                <a:schemeClr val="accent2"/>
              </a:solidFill>
              <a:latin typeface="Roboto"/>
              <a:ea typeface="Roboto"/>
              <a:cs typeface="Roboto"/>
              <a:sym typeface="Roboto"/>
            </a:endParaRPr>
          </a:p>
          <a:p>
            <a:pPr indent="0" lvl="0" marL="0" rtl="0" algn="l">
              <a:lnSpc>
                <a:spcPct val="115000"/>
              </a:lnSpc>
              <a:spcBef>
                <a:spcPts val="1600"/>
              </a:spcBef>
              <a:spcAft>
                <a:spcPts val="0"/>
              </a:spcAft>
              <a:buSzPts val="1800"/>
              <a:buNone/>
            </a:pPr>
            <a:r>
              <a:t/>
            </a:r>
            <a:endParaRPr sz="1200">
              <a:solidFill>
                <a:schemeClr val="accent2"/>
              </a:solidFill>
              <a:latin typeface="Roboto"/>
              <a:ea typeface="Roboto"/>
              <a:cs typeface="Roboto"/>
              <a:sym typeface="Roboto"/>
            </a:endParaRPr>
          </a:p>
          <a:p>
            <a:pPr indent="0" lvl="0" marL="0" rtl="0" algn="l">
              <a:lnSpc>
                <a:spcPct val="115000"/>
              </a:lnSpc>
              <a:spcBef>
                <a:spcPts val="1600"/>
              </a:spcBef>
              <a:spcAft>
                <a:spcPts val="0"/>
              </a:spcAft>
              <a:buSzPts val="1800"/>
              <a:buNone/>
            </a:pPr>
            <a:r>
              <a:t/>
            </a:r>
            <a:endParaRPr sz="1200">
              <a:solidFill>
                <a:schemeClr val="accent2"/>
              </a:solidFill>
              <a:latin typeface="Roboto"/>
              <a:ea typeface="Roboto"/>
              <a:cs typeface="Roboto"/>
              <a:sym typeface="Roboto"/>
            </a:endParaRPr>
          </a:p>
          <a:p>
            <a:pPr indent="0" lvl="0" marL="0" rtl="0" algn="l">
              <a:lnSpc>
                <a:spcPct val="115000"/>
              </a:lnSpc>
              <a:spcBef>
                <a:spcPts val="1600"/>
              </a:spcBef>
              <a:spcAft>
                <a:spcPts val="1600"/>
              </a:spcAft>
              <a:buSzPts val="1800"/>
              <a:buNone/>
            </a:pPr>
            <a:r>
              <a:t/>
            </a:r>
            <a:endParaRPr sz="1200">
              <a:solidFill>
                <a:schemeClr val="accent2"/>
              </a:solidFill>
              <a:latin typeface="Roboto"/>
              <a:ea typeface="Roboto"/>
              <a:cs typeface="Roboto"/>
              <a:sym typeface="Roboto"/>
            </a:endParaRPr>
          </a:p>
        </p:txBody>
      </p:sp>
      <p:pic>
        <p:nvPicPr>
          <p:cNvPr id="174" name="Google Shape;174;p20"/>
          <p:cNvPicPr preferRelativeResize="0"/>
          <p:nvPr/>
        </p:nvPicPr>
        <p:blipFill rotWithShape="1">
          <a:blip r:embed="rId3">
            <a:alphaModFix/>
          </a:blip>
          <a:srcRect b="0" l="0" r="0" t="0"/>
          <a:stretch/>
        </p:blipFill>
        <p:spPr>
          <a:xfrm>
            <a:off x="5864863" y="2060975"/>
            <a:ext cx="703712" cy="1107909"/>
          </a:xfrm>
          <a:prstGeom prst="rect">
            <a:avLst/>
          </a:prstGeom>
          <a:noFill/>
          <a:ln>
            <a:noFill/>
          </a:ln>
        </p:spPr>
      </p:pic>
      <p:grpSp>
        <p:nvGrpSpPr>
          <p:cNvPr id="175" name="Google Shape;175;p20"/>
          <p:cNvGrpSpPr/>
          <p:nvPr/>
        </p:nvGrpSpPr>
        <p:grpSpPr>
          <a:xfrm>
            <a:off x="6989488" y="2017965"/>
            <a:ext cx="575123" cy="1214902"/>
            <a:chOff x="5796588" y="3394386"/>
            <a:chExt cx="575123" cy="1214902"/>
          </a:xfrm>
        </p:grpSpPr>
        <p:pic>
          <p:nvPicPr>
            <p:cNvPr id="176" name="Google Shape;176;p20"/>
            <p:cNvPicPr preferRelativeResize="0"/>
            <p:nvPr/>
          </p:nvPicPr>
          <p:blipFill rotWithShape="1">
            <a:blip r:embed="rId4">
              <a:alphaModFix/>
            </a:blip>
            <a:srcRect b="27230" l="56466" r="1901" t="0"/>
            <a:stretch/>
          </p:blipFill>
          <p:spPr>
            <a:xfrm>
              <a:off x="5796588" y="3394386"/>
              <a:ext cx="575123" cy="1214902"/>
            </a:xfrm>
            <a:prstGeom prst="rect">
              <a:avLst/>
            </a:prstGeom>
            <a:noFill/>
            <a:ln>
              <a:noFill/>
            </a:ln>
          </p:spPr>
        </p:pic>
        <p:sp>
          <p:nvSpPr>
            <p:cNvPr id="177" name="Google Shape;177;p20"/>
            <p:cNvSpPr/>
            <p:nvPr/>
          </p:nvSpPr>
          <p:spPr>
            <a:xfrm>
              <a:off x="5827993" y="3563382"/>
              <a:ext cx="502500" cy="8871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20"/>
            <p:cNvPicPr preferRelativeResize="0"/>
            <p:nvPr/>
          </p:nvPicPr>
          <p:blipFill rotWithShape="1">
            <a:blip r:embed="rId5">
              <a:alphaModFix/>
            </a:blip>
            <a:srcRect b="0" l="0" r="0" t="0"/>
            <a:stretch/>
          </p:blipFill>
          <p:spPr>
            <a:xfrm>
              <a:off x="5954552" y="3864824"/>
              <a:ext cx="249392" cy="230064"/>
            </a:xfrm>
            <a:prstGeom prst="rect">
              <a:avLst/>
            </a:prstGeom>
            <a:noFill/>
            <a:ln>
              <a:noFill/>
            </a:ln>
          </p:spPr>
        </p:pic>
      </p:grpSp>
      <p:pic>
        <p:nvPicPr>
          <p:cNvPr descr="bose.png" id="179" name="Google Shape;179;p20"/>
          <p:cNvPicPr preferRelativeResize="0"/>
          <p:nvPr/>
        </p:nvPicPr>
        <p:blipFill rotWithShape="1">
          <a:blip r:embed="rId6">
            <a:alphaModFix/>
          </a:blip>
          <a:srcRect b="0" l="0" r="0" t="0"/>
          <a:stretch/>
        </p:blipFill>
        <p:spPr>
          <a:xfrm>
            <a:off x="7254432" y="698867"/>
            <a:ext cx="1342956" cy="1089982"/>
          </a:xfrm>
          <a:prstGeom prst="rect">
            <a:avLst/>
          </a:prstGeom>
          <a:noFill/>
          <a:ln>
            <a:noFill/>
          </a:ln>
        </p:spPr>
      </p:pic>
      <p:pic>
        <p:nvPicPr>
          <p:cNvPr id="180" name="Google Shape;180;p20"/>
          <p:cNvPicPr preferRelativeResize="0"/>
          <p:nvPr/>
        </p:nvPicPr>
        <p:blipFill rotWithShape="1">
          <a:blip r:embed="rId7">
            <a:alphaModFix/>
          </a:blip>
          <a:srcRect b="0" l="0" r="0" t="0"/>
          <a:stretch/>
        </p:blipFill>
        <p:spPr>
          <a:xfrm>
            <a:off x="3195700" y="3434349"/>
            <a:ext cx="914062" cy="945800"/>
          </a:xfrm>
          <a:prstGeom prst="rect">
            <a:avLst/>
          </a:prstGeom>
          <a:noFill/>
          <a:ln>
            <a:noFill/>
          </a:ln>
        </p:spPr>
      </p:pic>
      <p:sp>
        <p:nvSpPr>
          <p:cNvPr id="181" name="Google Shape;181;p20"/>
          <p:cNvSpPr/>
          <p:nvPr/>
        </p:nvSpPr>
        <p:spPr>
          <a:xfrm>
            <a:off x="0" y="5052600"/>
            <a:ext cx="889200" cy="90900"/>
          </a:xfrm>
          <a:prstGeom prst="rect">
            <a:avLst/>
          </a:prstGeom>
          <a:solidFill>
            <a:srgbClr val="5C9FE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889200" y="5052600"/>
            <a:ext cx="6443700" cy="90900"/>
          </a:xfrm>
          <a:prstGeom prst="rect">
            <a:avLst/>
          </a:prstGeom>
          <a:solidFill>
            <a:srgbClr val="E45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7332900" y="5052600"/>
            <a:ext cx="889200" cy="90900"/>
          </a:xfrm>
          <a:prstGeom prst="rect">
            <a:avLst/>
          </a:prstGeom>
          <a:solidFill>
            <a:srgbClr val="EDC92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0"/>
          <p:cNvSpPr/>
          <p:nvPr/>
        </p:nvSpPr>
        <p:spPr>
          <a:xfrm>
            <a:off x="8222100" y="5052600"/>
            <a:ext cx="921900" cy="90900"/>
          </a:xfrm>
          <a:prstGeom prst="rect">
            <a:avLst/>
          </a:prstGeom>
          <a:solidFill>
            <a:srgbClr val="48C67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0"/>
          <p:cNvPicPr preferRelativeResize="0"/>
          <p:nvPr/>
        </p:nvPicPr>
        <p:blipFill>
          <a:blip r:embed="rId8">
            <a:alphaModFix/>
          </a:blip>
          <a:stretch>
            <a:fillRect/>
          </a:stretch>
        </p:blipFill>
        <p:spPr>
          <a:xfrm>
            <a:off x="7923875" y="2040800"/>
            <a:ext cx="628841" cy="1214900"/>
          </a:xfrm>
          <a:prstGeom prst="rect">
            <a:avLst/>
          </a:prstGeom>
          <a:noFill/>
          <a:ln>
            <a:noFill/>
          </a:ln>
        </p:spPr>
      </p:pic>
      <p:pic>
        <p:nvPicPr>
          <p:cNvPr id="186" name="Google Shape;186;p20"/>
          <p:cNvPicPr preferRelativeResize="0"/>
          <p:nvPr/>
        </p:nvPicPr>
        <p:blipFill>
          <a:blip r:embed="rId9">
            <a:alphaModFix/>
          </a:blip>
          <a:stretch>
            <a:fillRect/>
          </a:stretch>
        </p:blipFill>
        <p:spPr>
          <a:xfrm>
            <a:off x="7195711" y="3392450"/>
            <a:ext cx="1460426" cy="945800"/>
          </a:xfrm>
          <a:prstGeom prst="rect">
            <a:avLst/>
          </a:prstGeom>
          <a:noFill/>
          <a:ln>
            <a:noFill/>
          </a:ln>
        </p:spPr>
      </p:pic>
      <p:pic>
        <p:nvPicPr>
          <p:cNvPr id="187" name="Google Shape;187;p20"/>
          <p:cNvPicPr preferRelativeResize="0"/>
          <p:nvPr/>
        </p:nvPicPr>
        <p:blipFill>
          <a:blip r:embed="rId10">
            <a:alphaModFix/>
          </a:blip>
          <a:stretch>
            <a:fillRect/>
          </a:stretch>
        </p:blipFill>
        <p:spPr>
          <a:xfrm>
            <a:off x="5605825" y="3326380"/>
            <a:ext cx="1460425" cy="1077933"/>
          </a:xfrm>
          <a:prstGeom prst="rect">
            <a:avLst/>
          </a:prstGeom>
          <a:noFill/>
          <a:ln>
            <a:noFill/>
          </a:ln>
        </p:spPr>
      </p:pic>
      <p:pic>
        <p:nvPicPr>
          <p:cNvPr id="188" name="Google Shape;188;p20"/>
          <p:cNvPicPr preferRelativeResize="0"/>
          <p:nvPr/>
        </p:nvPicPr>
        <p:blipFill>
          <a:blip r:embed="rId11">
            <a:alphaModFix/>
          </a:blip>
          <a:stretch>
            <a:fillRect/>
          </a:stretch>
        </p:blipFill>
        <p:spPr>
          <a:xfrm>
            <a:off x="4192053" y="3442625"/>
            <a:ext cx="1331472" cy="929250"/>
          </a:xfrm>
          <a:prstGeom prst="rect">
            <a:avLst/>
          </a:prstGeom>
          <a:noFill/>
          <a:ln>
            <a:noFill/>
          </a:ln>
        </p:spPr>
      </p:pic>
      <p:pic>
        <p:nvPicPr>
          <p:cNvPr id="189" name="Google Shape;189;p20"/>
          <p:cNvPicPr preferRelativeResize="0"/>
          <p:nvPr/>
        </p:nvPicPr>
        <p:blipFill>
          <a:blip r:embed="rId12">
            <a:alphaModFix/>
          </a:blip>
          <a:stretch>
            <a:fillRect/>
          </a:stretch>
        </p:blipFill>
        <p:spPr>
          <a:xfrm>
            <a:off x="5930926" y="809607"/>
            <a:ext cx="921900" cy="98819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